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270" r:id="rId3"/>
    <p:sldId id="311" r:id="rId4"/>
    <p:sldId id="320" r:id="rId5"/>
    <p:sldId id="321" r:id="rId6"/>
    <p:sldId id="322" r:id="rId7"/>
    <p:sldId id="323" r:id="rId8"/>
    <p:sldId id="274" r:id="rId9"/>
    <p:sldId id="271" r:id="rId10"/>
    <p:sldId id="318" r:id="rId11"/>
    <p:sldId id="285" r:id="rId12"/>
    <p:sldId id="272" r:id="rId13"/>
    <p:sldId id="273" r:id="rId14"/>
    <p:sldId id="286" r:id="rId15"/>
    <p:sldId id="315" r:id="rId16"/>
    <p:sldId id="287" r:id="rId17"/>
    <p:sldId id="277" r:id="rId18"/>
    <p:sldId id="316" r:id="rId19"/>
    <p:sldId id="319" r:id="rId20"/>
    <p:sldId id="296" r:id="rId21"/>
    <p:sldId id="284" r:id="rId22"/>
    <p:sldId id="295" r:id="rId23"/>
    <p:sldId id="290" r:id="rId24"/>
    <p:sldId id="288" r:id="rId25"/>
    <p:sldId id="283" r:id="rId26"/>
    <p:sldId id="297" r:id="rId27"/>
    <p:sldId id="293" r:id="rId28"/>
    <p:sldId id="292" r:id="rId29"/>
    <p:sldId id="289" r:id="rId30"/>
    <p:sldId id="291" r:id="rId31"/>
    <p:sldId id="305" r:id="rId32"/>
    <p:sldId id="299" r:id="rId33"/>
    <p:sldId id="303" r:id="rId34"/>
    <p:sldId id="306" r:id="rId35"/>
    <p:sldId id="307" r:id="rId36"/>
    <p:sldId id="302" r:id="rId37"/>
    <p:sldId id="301" r:id="rId38"/>
    <p:sldId id="294" r:id="rId39"/>
    <p:sldId id="309" r:id="rId40"/>
    <p:sldId id="308" r:id="rId41"/>
    <p:sldId id="310" r:id="rId42"/>
    <p:sldId id="304" r:id="rId43"/>
    <p:sldId id="276" r:id="rId44"/>
    <p:sldId id="298" r:id="rId45"/>
    <p:sldId id="280" r:id="rId46"/>
    <p:sldId id="300" r:id="rId47"/>
    <p:sldId id="282" r:id="rId48"/>
    <p:sldId id="281" r:id="rId49"/>
    <p:sldId id="279" r:id="rId50"/>
    <p:sldId id="328" r:id="rId51"/>
    <p:sldId id="329" r:id="rId52"/>
    <p:sldId id="330" r:id="rId53"/>
    <p:sldId id="331" r:id="rId54"/>
    <p:sldId id="278" r:id="rId5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CD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71" autoAdjust="0"/>
    <p:restoredTop sz="62402" autoAdjust="0"/>
  </p:normalViewPr>
  <p:slideViewPr>
    <p:cSldViewPr snapToGrid="0">
      <p:cViewPr varScale="1">
        <p:scale>
          <a:sx n="44" d="100"/>
          <a:sy n="44" d="100"/>
        </p:scale>
        <p:origin x="72" y="331"/>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85" d="100"/>
          <a:sy n="85" d="100"/>
        </p:scale>
        <p:origin x="-383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4B8583-8DCE-4C71-9F07-9EB92E7FF557}" type="datetimeFigureOut">
              <a:rPr lang="fr-FR" smtClean="0"/>
              <a:t>05/10/2025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443B85-2306-42F9-A28A-0D7D482D2AD7}"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E3443B85-2306-42F9-A28A-0D7D482D2AD7}" type="slidenum">
              <a:rPr lang="fr-FR" smtClean="0"/>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 la veine cave inférieure. 2.3.2. Rupture ou ouverture : 2.3.2.1. Dans les voies biliaires : complication la plus fréquente ● Quand ouverture de petite taille &lt; 5mm : fissuration puis passage de bile infecté dans le kyste d’où infection du kyste ● Quand ouverture ≥ 5mm : passage de matériel hydatique dans les voies biliaires d’où angiocholite hydatique. 2.3.2.2. 2.3.2.3. 2.3.2.4. 2.3.2.5. 2.3.2.6. V. Dans le thorax : pleurésie hydatique, vomique hydatique Dans la cavité péritonéale : hydatidose péritonéale Dans les vaisseaux : choc anaphylactique, embolies hydatiques Dans un organe creux : estomac, duodénum… Au niveau de la peau : exceptionnelle.</a:t>
            </a:r>
            <a:endParaRPr lang="fr-TN" dirty="0"/>
          </a:p>
        </p:txBody>
      </p:sp>
      <p:sp>
        <p:nvSpPr>
          <p:cNvPr id="4" name="Espace réservé du numéro de diapositive 3"/>
          <p:cNvSpPr>
            <a:spLocks noGrp="1"/>
          </p:cNvSpPr>
          <p:nvPr>
            <p:ph type="sldNum" sz="quarter" idx="5"/>
          </p:nvPr>
        </p:nvSpPr>
        <p:spPr/>
        <p:txBody>
          <a:bodyPr/>
          <a:lstStyle/>
          <a:p>
            <a:fld id="{E3443B85-2306-42F9-A28A-0D7D482D2AD7}" type="slidenum">
              <a:rPr lang="fr-FR" smtClean="0"/>
              <a:t>25</a:t>
            </a:fld>
            <a:endParaRPr lang="fr-FR"/>
          </a:p>
        </p:txBody>
      </p:sp>
    </p:spTree>
    <p:extLst>
      <p:ext uri="{BB962C8B-B14F-4D97-AF65-F5344CB8AC3E}">
        <p14:creationId xmlns:p14="http://schemas.microsoft.com/office/powerpoint/2010/main" val="878665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TN" dirty="0"/>
          </a:p>
        </p:txBody>
      </p:sp>
      <p:sp>
        <p:nvSpPr>
          <p:cNvPr id="4" name="Espace réservé du numéro de diapositive 3"/>
          <p:cNvSpPr>
            <a:spLocks noGrp="1"/>
          </p:cNvSpPr>
          <p:nvPr>
            <p:ph type="sldNum" sz="quarter" idx="5"/>
          </p:nvPr>
        </p:nvSpPr>
        <p:spPr/>
        <p:txBody>
          <a:bodyPr/>
          <a:lstStyle/>
          <a:p>
            <a:fld id="{E3443B85-2306-42F9-A28A-0D7D482D2AD7}" type="slidenum">
              <a:rPr lang="fr-FR" smtClean="0"/>
              <a:t>26</a:t>
            </a:fld>
            <a:endParaRPr lang="fr-FR"/>
          </a:p>
        </p:txBody>
      </p:sp>
    </p:spTree>
    <p:extLst>
      <p:ext uri="{BB962C8B-B14F-4D97-AF65-F5344CB8AC3E}">
        <p14:creationId xmlns:p14="http://schemas.microsoft.com/office/powerpoint/2010/main" val="2910787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TN"/>
          </a:p>
        </p:txBody>
      </p:sp>
      <p:sp>
        <p:nvSpPr>
          <p:cNvPr id="4" name="Espace réservé du numéro de diapositive 3"/>
          <p:cNvSpPr>
            <a:spLocks noGrp="1"/>
          </p:cNvSpPr>
          <p:nvPr>
            <p:ph type="sldNum" sz="quarter" idx="5"/>
          </p:nvPr>
        </p:nvSpPr>
        <p:spPr/>
        <p:txBody>
          <a:bodyPr/>
          <a:lstStyle/>
          <a:p>
            <a:fld id="{E3443B85-2306-42F9-A28A-0D7D482D2AD7}" type="slidenum">
              <a:rPr lang="fr-FR" smtClean="0"/>
              <a:t>54</a:t>
            </a:fld>
            <a:endParaRPr lang="fr-FR"/>
          </a:p>
        </p:txBody>
      </p:sp>
    </p:spTree>
    <p:extLst>
      <p:ext uri="{BB962C8B-B14F-4D97-AF65-F5344CB8AC3E}">
        <p14:creationId xmlns:p14="http://schemas.microsoft.com/office/powerpoint/2010/main" val="2965892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TN" dirty="0"/>
          </a:p>
        </p:txBody>
      </p:sp>
      <p:sp>
        <p:nvSpPr>
          <p:cNvPr id="4" name="Espace réservé du numéro de diapositive 3"/>
          <p:cNvSpPr>
            <a:spLocks noGrp="1"/>
          </p:cNvSpPr>
          <p:nvPr>
            <p:ph type="sldNum" sz="quarter" idx="5"/>
          </p:nvPr>
        </p:nvSpPr>
        <p:spPr/>
        <p:txBody>
          <a:bodyPr/>
          <a:lstStyle/>
          <a:p>
            <a:fld id="{E3443B85-2306-42F9-A28A-0D7D482D2AD7}" type="slidenum">
              <a:rPr lang="fr-FR" smtClean="0"/>
              <a:t>3</a:t>
            </a:fld>
            <a:endParaRPr lang="fr-FR"/>
          </a:p>
        </p:txBody>
      </p:sp>
    </p:spTree>
    <p:extLst>
      <p:ext uri="{BB962C8B-B14F-4D97-AF65-F5344CB8AC3E}">
        <p14:creationId xmlns:p14="http://schemas.microsoft.com/office/powerpoint/2010/main" val="2150259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TN" dirty="0"/>
          </a:p>
        </p:txBody>
      </p:sp>
      <p:sp>
        <p:nvSpPr>
          <p:cNvPr id="4" name="Espace réservé du numéro de diapositive 3"/>
          <p:cNvSpPr>
            <a:spLocks noGrp="1"/>
          </p:cNvSpPr>
          <p:nvPr>
            <p:ph type="sldNum" sz="quarter" idx="5"/>
          </p:nvPr>
        </p:nvSpPr>
        <p:spPr/>
        <p:txBody>
          <a:bodyPr/>
          <a:lstStyle/>
          <a:p>
            <a:fld id="{E3443B85-2306-42F9-A28A-0D7D482D2AD7}" type="slidenum">
              <a:rPr lang="fr-FR" smtClean="0"/>
              <a:t>8</a:t>
            </a:fld>
            <a:endParaRPr lang="fr-FR"/>
          </a:p>
        </p:txBody>
      </p:sp>
    </p:spTree>
    <p:extLst>
      <p:ext uri="{BB962C8B-B14F-4D97-AF65-F5344CB8AC3E}">
        <p14:creationId xmlns:p14="http://schemas.microsoft.com/office/powerpoint/2010/main" val="3219872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TN" dirty="0"/>
          </a:p>
        </p:txBody>
      </p:sp>
      <p:sp>
        <p:nvSpPr>
          <p:cNvPr id="4" name="Espace réservé du numéro de diapositive 3"/>
          <p:cNvSpPr>
            <a:spLocks noGrp="1"/>
          </p:cNvSpPr>
          <p:nvPr>
            <p:ph type="sldNum" sz="quarter" idx="5"/>
          </p:nvPr>
        </p:nvSpPr>
        <p:spPr/>
        <p:txBody>
          <a:bodyPr/>
          <a:lstStyle/>
          <a:p>
            <a:fld id="{E3443B85-2306-42F9-A28A-0D7D482D2AD7}" type="slidenum">
              <a:rPr lang="fr-FR" smtClean="0"/>
              <a:t>9</a:t>
            </a:fld>
            <a:endParaRPr lang="fr-FR"/>
          </a:p>
        </p:txBody>
      </p:sp>
    </p:spTree>
    <p:extLst>
      <p:ext uri="{BB962C8B-B14F-4D97-AF65-F5344CB8AC3E}">
        <p14:creationId xmlns:p14="http://schemas.microsoft.com/office/powerpoint/2010/main" val="3613538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embryons qui arrivent à passer le filtre pulmonaire, sont acheminés par les veines pulmonaires dans le cœur gauche, puis vers l’aorte et vont rejoindre la grande circulation, pour se fixer au niveau de n’importe quel organe.</a:t>
            </a:r>
            <a:endParaRPr lang="fr-TN" dirty="0"/>
          </a:p>
        </p:txBody>
      </p:sp>
      <p:sp>
        <p:nvSpPr>
          <p:cNvPr id="4" name="Espace réservé du numéro de diapositive 3"/>
          <p:cNvSpPr>
            <a:spLocks noGrp="1"/>
          </p:cNvSpPr>
          <p:nvPr>
            <p:ph type="sldNum" sz="quarter" idx="5"/>
          </p:nvPr>
        </p:nvSpPr>
        <p:spPr/>
        <p:txBody>
          <a:bodyPr/>
          <a:lstStyle/>
          <a:p>
            <a:fld id="{E3443B85-2306-42F9-A28A-0D7D482D2AD7}" type="slidenum">
              <a:rPr lang="fr-FR" smtClean="0"/>
              <a:t>15</a:t>
            </a:fld>
            <a:endParaRPr lang="fr-FR"/>
          </a:p>
        </p:txBody>
      </p:sp>
    </p:spTree>
    <p:extLst>
      <p:ext uri="{BB962C8B-B14F-4D97-AF65-F5344CB8AC3E}">
        <p14:creationId xmlns:p14="http://schemas.microsoft.com/office/powerpoint/2010/main" val="15015940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77500" lnSpcReduction="20000"/>
          </a:bodyPr>
          <a:lstStyle/>
          <a:p>
            <a:pPr marL="171450" indent="-171450">
              <a:buFont typeface="Arial" panose="020B0604020202020204" pitchFamily="34" charset="0"/>
              <a:buChar char="•"/>
            </a:pPr>
            <a:r>
              <a:rPr lang="fr-FR" b="1" dirty="0"/>
              <a:t>un hôte définitif </a:t>
            </a:r>
            <a:r>
              <a:rPr lang="fr-FR" dirty="0"/>
              <a:t>qui abrite le </a:t>
            </a:r>
            <a:r>
              <a:rPr lang="fr-FR" b="1" dirty="0"/>
              <a:t>parasite adulte </a:t>
            </a:r>
            <a:r>
              <a:rPr lang="fr-FR" dirty="0"/>
              <a:t>et est représenté par le chien et certains canidés sauvages (chacal, loup, renard), </a:t>
            </a:r>
          </a:p>
          <a:p>
            <a:pPr marL="171450" indent="-171450">
              <a:buFont typeface="Arial" panose="020B0604020202020204" pitchFamily="34" charset="0"/>
              <a:buChar char="•"/>
            </a:pPr>
            <a:r>
              <a:rPr lang="fr-FR" b="1" dirty="0"/>
              <a:t>un hôte intermédiaire </a:t>
            </a:r>
            <a:r>
              <a:rPr lang="fr-FR" dirty="0"/>
              <a:t>qui abrite la </a:t>
            </a:r>
            <a:r>
              <a:rPr lang="fr-FR" b="1" dirty="0"/>
              <a:t>forme larvaire </a:t>
            </a:r>
            <a:r>
              <a:rPr lang="fr-FR" dirty="0"/>
              <a:t>et est représenté essentiellement par les herbivores (ovins, bovins, caprins, camélidés, herbivores sauvages) et principalement le mouton. </a:t>
            </a:r>
          </a:p>
          <a:p>
            <a:r>
              <a:rPr lang="fr-FR" b="1" dirty="0"/>
              <a:t>● L'homme n'est qu'une impasse parasitaire </a:t>
            </a:r>
            <a:r>
              <a:rPr lang="fr-FR" dirty="0"/>
              <a:t>qui prend accidentellement la place de l'hôte intermédiaire et qui ne permet pas au cycle parasitaire de se continuer, les viscères humains n’étant pas accessibles aux chiens </a:t>
            </a:r>
          </a:p>
          <a:p>
            <a:r>
              <a:rPr lang="fr-FR" b="1" dirty="0"/>
              <a:t>L’infection de l’homme a lieu par l’ingestion des œufs éliminés dans les déjections des chiens</a:t>
            </a:r>
          </a:p>
          <a:p>
            <a:r>
              <a:rPr lang="fr-FR" dirty="0"/>
              <a:t>Dans la nature, le cycle se déroule comme suit : Le dernier anneau du ténia échinocoque, arrivé à maturité, est éliminé avec les déjections du chien. Les œufs éparpillés dans les pâturages sont ingérés par les herbivores en broutant l’herbe souillée. Le chien se contamine en ingérant des viscères d’herbivores contenant des kystes. Chaque protoscolex ingéré donnera naissance, dans le tube digestif du chien, à un ver adulte. Ainsi, se trouve bouclé le cycle animal naturel du parasite. A maturité, l’anneau germinatif est éliminé dans les déjections du chien. </a:t>
            </a:r>
          </a:p>
          <a:p>
            <a:r>
              <a:rPr lang="fr-FR" dirty="0"/>
              <a:t> L’homme est un hôte intermédiaire accidentel. Sa contamination se fait TOUJOURS par voie orale après ingestion d’œufs d'E. </a:t>
            </a:r>
            <a:r>
              <a:rPr lang="fr-FR" dirty="0" err="1"/>
              <a:t>granulosus</a:t>
            </a:r>
            <a:r>
              <a:rPr lang="fr-FR" dirty="0"/>
              <a:t> ; elle est donc favorisée par une mauvaise hygiène alimentaire et a lieu généralement dans l'enfance: âge des mains sales, des promenades à 4 pattes, des jeux avec les chiens. L'origine de cette contamination peut être multiple : o le contact avec des chiens parasités (caresses, léchage) o l'ingestion de crudités souillés par les déjections de chien et insuffisamment lavés o l'ingestion d'une eau contaminée par les déjections de chien (puits, …) o le contact avec un sol souillé par les déjections de chien (agriculteurs, enfants</a:t>
            </a:r>
          </a:p>
          <a:p>
            <a:r>
              <a:rPr lang="fr-FR" dirty="0"/>
              <a:t> Une fois ingérés, les œufs vont perdre leurs coques sous l’action du suc gastrique, libérant ainsi des embryons hexacanthes (oncosphères), qui, grâce à leurs crochets, aidés par les contractions intestinales et les sécrétions des glandes de pénétration, peuvent traverser activement la paroi intestinale, s’engager dans les capillaires mésentériques et passer dans la circulation veineuse, pour rejoindre la circulation systémique par l’une des trois voies suivantes : o La voie lymphatique qui fait cheminer directement les embryons dans la circulation cave, puis pulmonaire par le biais du canal thoracique. Ce mode de migration explique la grande fréquence de la localisation pulmonaire isolée du kyste hydatique chez l’enfant. o La voie cave qui est une voie accessoire permettant aux embryons d’emprunter les shunts porto-caves physiologiques pour rejoindre la circulation pulmonaire sans traverser le filtre hépatique. o La voie portale qui constitue la voie principale en emportant les embryons jusqu’au foie par le système porte. Dans 60 % des cas, ils s’y trouvent retenus par le réseau capillaire intra-hépatique</a:t>
            </a:r>
          </a:p>
        </p:txBody>
      </p:sp>
      <p:sp>
        <p:nvSpPr>
          <p:cNvPr id="4" name="Espace réservé du numéro de diapositive 3"/>
          <p:cNvSpPr>
            <a:spLocks noGrp="1"/>
          </p:cNvSpPr>
          <p:nvPr>
            <p:ph type="sldNum" sz="quarter" idx="5"/>
          </p:nvPr>
        </p:nvSpPr>
        <p:spPr/>
        <p:txBody>
          <a:bodyPr/>
          <a:lstStyle/>
          <a:p>
            <a:fld id="{E3443B85-2306-42F9-A28A-0D7D482D2AD7}" type="slidenum">
              <a:rPr lang="fr-FR" smtClean="0"/>
              <a:t>16</a:t>
            </a:fld>
            <a:endParaRPr lang="fr-FR"/>
          </a:p>
        </p:txBody>
      </p:sp>
    </p:spTree>
    <p:extLst>
      <p:ext uri="{BB962C8B-B14F-4D97-AF65-F5344CB8AC3E}">
        <p14:creationId xmlns:p14="http://schemas.microsoft.com/office/powerpoint/2010/main" val="2134129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i="1" dirty="0">
                <a:solidFill>
                  <a:srgbClr val="FFCC00"/>
                </a:solidFill>
              </a:rPr>
              <a:t>’homme est un hôte intermédiaire accidentel.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i="1" dirty="0">
                <a:solidFill>
                  <a:srgbClr val="FFCC00"/>
                </a:solidFill>
              </a:rPr>
              <a:t>L’</a:t>
            </a:r>
            <a:r>
              <a:rPr lang="fr-FR" b="1" i="1" dirty="0" err="1">
                <a:solidFill>
                  <a:srgbClr val="FFCC00"/>
                </a:solidFill>
              </a:rPr>
              <a:t>embryophore</a:t>
            </a:r>
            <a:r>
              <a:rPr lang="fr-FR" b="1" i="1" dirty="0">
                <a:solidFill>
                  <a:srgbClr val="FFCC00"/>
                </a:solidFill>
              </a:rPr>
              <a:t> ingéré va subir l’action du suc gastrique qui entraîne une dissolution de sa coque ce qui libère l’embryon hexacanthe. Celui-ci s’accroche aux villosités intestinales, traverse la paroi intestinale et gagne le foie en suivant la circulation portale. Dans 70 % des cas, la larve est arrêtée par le filtre des sinusoïdes hépatiques et se fixe dans le foie. Ailleurs, elle traverse ce premier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1" i="1" dirty="0">
                <a:solidFill>
                  <a:srgbClr val="FFCC00"/>
                </a:solidFill>
              </a:rPr>
              <a:t>filtre, rejoint la grande circulation par les veines hépatiques, et de là peut se fixer aux poumons, à la rate ou dans n’importe quel autre organe.</a:t>
            </a:r>
          </a:p>
          <a:p>
            <a:endParaRPr lang="fr-FR" dirty="0"/>
          </a:p>
          <a:p>
            <a:r>
              <a:rPr lang="fr-FR" dirty="0"/>
              <a:t>Une fois fixé dans l’organe (foie, poumon,…), l’embryon est soit entouré par un granulome inflammatoire et détruit, soit évolue vers un kyste.</a:t>
            </a:r>
          </a:p>
          <a:p>
            <a:r>
              <a:rPr lang="fr-FR" dirty="0"/>
              <a:t> Dans ce cas, la </a:t>
            </a:r>
            <a:r>
              <a:rPr lang="fr-FR" dirty="0" err="1"/>
              <a:t>vésiculisation</a:t>
            </a:r>
            <a:r>
              <a:rPr lang="fr-FR" dirty="0"/>
              <a:t> se fait très rapidement : l'embryon perd ses crochets, s'entoure de mononucléaires, devient une masse protoplasmique pourvue de noyaux, qui se vacuolise et grossit lentement. </a:t>
            </a:r>
          </a:p>
          <a:p>
            <a:r>
              <a:rPr lang="fr-FR" dirty="0"/>
              <a:t>A un an, il devient fertile contenant des protoscolex. </a:t>
            </a:r>
            <a:endParaRPr lang="fr-TN" dirty="0"/>
          </a:p>
        </p:txBody>
      </p:sp>
      <p:sp>
        <p:nvSpPr>
          <p:cNvPr id="4" name="Espace réservé du numéro de diapositive 3"/>
          <p:cNvSpPr>
            <a:spLocks noGrp="1"/>
          </p:cNvSpPr>
          <p:nvPr>
            <p:ph type="sldNum" sz="quarter" idx="5"/>
          </p:nvPr>
        </p:nvSpPr>
        <p:spPr/>
        <p:txBody>
          <a:bodyPr/>
          <a:lstStyle/>
          <a:p>
            <a:fld id="{E3443B85-2306-42F9-A28A-0D7D482D2AD7}" type="slidenum">
              <a:rPr lang="fr-FR" smtClean="0"/>
              <a:t>17</a:t>
            </a:fld>
            <a:endParaRPr lang="fr-FR"/>
          </a:p>
        </p:txBody>
      </p:sp>
    </p:spTree>
    <p:extLst>
      <p:ext uri="{BB962C8B-B14F-4D97-AF65-F5344CB8AC3E}">
        <p14:creationId xmlns:p14="http://schemas.microsoft.com/office/powerpoint/2010/main" val="274199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TN" dirty="0"/>
          </a:p>
        </p:txBody>
      </p:sp>
      <p:sp>
        <p:nvSpPr>
          <p:cNvPr id="4" name="Espace réservé du numéro de diapositive 3"/>
          <p:cNvSpPr>
            <a:spLocks noGrp="1"/>
          </p:cNvSpPr>
          <p:nvPr>
            <p:ph type="sldNum" sz="quarter" idx="5"/>
          </p:nvPr>
        </p:nvSpPr>
        <p:spPr/>
        <p:txBody>
          <a:bodyPr/>
          <a:lstStyle/>
          <a:p>
            <a:fld id="{E3443B85-2306-42F9-A28A-0D7D482D2AD7}" type="slidenum">
              <a:rPr lang="fr-FR" smtClean="0"/>
              <a:t>19</a:t>
            </a:fld>
            <a:endParaRPr lang="fr-FR"/>
          </a:p>
        </p:txBody>
      </p:sp>
    </p:spTree>
    <p:extLst>
      <p:ext uri="{BB962C8B-B14F-4D97-AF65-F5344CB8AC3E}">
        <p14:creationId xmlns:p14="http://schemas.microsoft.com/office/powerpoint/2010/main" val="15449794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TN" dirty="0"/>
          </a:p>
        </p:txBody>
      </p:sp>
      <p:sp>
        <p:nvSpPr>
          <p:cNvPr id="4" name="Espace réservé du numéro de diapositive 3"/>
          <p:cNvSpPr>
            <a:spLocks noGrp="1"/>
          </p:cNvSpPr>
          <p:nvPr>
            <p:ph type="sldNum" sz="quarter" idx="5"/>
          </p:nvPr>
        </p:nvSpPr>
        <p:spPr/>
        <p:txBody>
          <a:bodyPr/>
          <a:lstStyle/>
          <a:p>
            <a:fld id="{E3443B85-2306-42F9-A28A-0D7D482D2AD7}" type="slidenum">
              <a:rPr lang="fr-FR" smtClean="0"/>
              <a:t>20</a:t>
            </a:fld>
            <a:endParaRPr lang="fr-FR"/>
          </a:p>
        </p:txBody>
      </p:sp>
    </p:spTree>
    <p:extLst>
      <p:ext uri="{BB962C8B-B14F-4D97-AF65-F5344CB8AC3E}">
        <p14:creationId xmlns:p14="http://schemas.microsoft.com/office/powerpoint/2010/main" val="20884128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9" name="Image 8" descr="Une image contenant croquis, dessin, clipart, illustration&#10;&#10;Description générée automatiquement">
            <a:extLst>
              <a:ext uri="{FF2B5EF4-FFF2-40B4-BE49-F238E27FC236}">
                <a16:creationId xmlns:a16="http://schemas.microsoft.com/office/drawing/2014/main" id="{97A8A273-1369-C958-75A4-74149ED57E28}"/>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2" name="Title 1">
            <a:extLst>
              <a:ext uri="{FF2B5EF4-FFF2-40B4-BE49-F238E27FC236}">
                <a16:creationId xmlns:a16="http://schemas.microsoft.com/office/drawing/2014/main" id="{BAEACA08-943F-A22C-8DD5-FC526A95A028}"/>
              </a:ext>
            </a:extLst>
          </p:cNvPr>
          <p:cNvSpPr>
            <a:spLocks noGrp="1"/>
          </p:cNvSpPr>
          <p:nvPr>
            <p:ph type="ctrTitle"/>
          </p:nvPr>
        </p:nvSpPr>
        <p:spPr>
          <a:xfrm>
            <a:off x="1524000" y="1122363"/>
            <a:ext cx="9144000" cy="2387600"/>
          </a:xfrm>
        </p:spPr>
        <p:txBody>
          <a:bodyPr anchor="b"/>
          <a:lstStyle>
            <a:lvl1pPr algn="ctr">
              <a:defRPr sz="6000"/>
            </a:lvl1pPr>
          </a:lstStyle>
          <a:p>
            <a:r>
              <a:rPr lang="fr-FR"/>
              <a:t>Cliquez pour modifier le style du titre</a:t>
            </a:r>
            <a:endParaRPr lang="fr-FR" dirty="0"/>
          </a:p>
        </p:txBody>
      </p:sp>
      <p:sp>
        <p:nvSpPr>
          <p:cNvPr id="3" name="Subtitle 2">
            <a:extLst>
              <a:ext uri="{FF2B5EF4-FFF2-40B4-BE49-F238E27FC236}">
                <a16:creationId xmlns:a16="http://schemas.microsoft.com/office/drawing/2014/main" id="{BEA60564-AE52-B728-3627-F33A8BFB46D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Cliquez pour modifier le style des sous-titres du masque</a:t>
            </a:r>
          </a:p>
        </p:txBody>
      </p:sp>
      <p:sp>
        <p:nvSpPr>
          <p:cNvPr id="4" name="Date Placeholder 3">
            <a:extLst>
              <a:ext uri="{FF2B5EF4-FFF2-40B4-BE49-F238E27FC236}">
                <a16:creationId xmlns:a16="http://schemas.microsoft.com/office/drawing/2014/main" id="{2ED85B22-1DF8-F211-8CDB-2541CC205AA1}"/>
              </a:ext>
            </a:extLst>
          </p:cNvPr>
          <p:cNvSpPr>
            <a:spLocks noGrp="1"/>
          </p:cNvSpPr>
          <p:nvPr>
            <p:ph type="dt" sz="half" idx="10"/>
          </p:nvPr>
        </p:nvSpPr>
        <p:spPr/>
        <p:txBody>
          <a:bodyPr/>
          <a:lstStyle/>
          <a:p>
            <a:fld id="{C7BE184C-8A98-4DBF-B044-D45A647D41DE}" type="datetimeFigureOut">
              <a:rPr lang="fr-FR" smtClean="0"/>
              <a:pPr/>
              <a:t>05/10/2025</a:t>
            </a:fld>
            <a:endParaRPr lang="fr-FR"/>
          </a:p>
        </p:txBody>
      </p:sp>
      <p:sp>
        <p:nvSpPr>
          <p:cNvPr id="5" name="Footer Placeholder 4">
            <a:extLst>
              <a:ext uri="{FF2B5EF4-FFF2-40B4-BE49-F238E27FC236}">
                <a16:creationId xmlns:a16="http://schemas.microsoft.com/office/drawing/2014/main" id="{30A777C0-A8BD-3713-D206-20D3A679EE52}"/>
              </a:ext>
            </a:extLst>
          </p:cNvPr>
          <p:cNvSpPr>
            <a:spLocks noGrp="1"/>
          </p:cNvSpPr>
          <p:nvPr>
            <p:ph type="ftr" sz="quarter" idx="11"/>
          </p:nvPr>
        </p:nvSpPr>
        <p:spPr/>
        <p:txBody>
          <a:bodyPr/>
          <a:lstStyle/>
          <a:p>
            <a:r>
              <a:rPr lang="fr-FR" dirty="0"/>
              <a:t>COM-MD-01</a:t>
            </a:r>
          </a:p>
        </p:txBody>
      </p:sp>
      <p:sp>
        <p:nvSpPr>
          <p:cNvPr id="6" name="Slide Number Placeholder 5">
            <a:extLst>
              <a:ext uri="{FF2B5EF4-FFF2-40B4-BE49-F238E27FC236}">
                <a16:creationId xmlns:a16="http://schemas.microsoft.com/office/drawing/2014/main" id="{ABBCEDE0-09DC-D963-D217-CA3AE1EDAD7B}"/>
              </a:ext>
            </a:extLst>
          </p:cNvPr>
          <p:cNvSpPr>
            <a:spLocks noGrp="1"/>
          </p:cNvSpPr>
          <p:nvPr>
            <p:ph type="sldNum" sz="quarter" idx="12"/>
          </p:nvPr>
        </p:nvSpPr>
        <p:spPr>
          <a:xfrm>
            <a:off x="8610600" y="6356350"/>
            <a:ext cx="2743200" cy="365125"/>
          </a:xfrm>
          <a:prstGeom prst="rect">
            <a:avLst/>
          </a:prstGeom>
        </p:spPr>
        <p:txBody>
          <a:bodyPr/>
          <a:lstStyle/>
          <a:p>
            <a:fld id="{4179E9DE-BDC5-47E4-BDB0-E72BA14464A5}" type="slidenum">
              <a:rPr lang="fr-FR" smtClean="0"/>
              <a:pPr/>
              <a:t>‹N°›</a:t>
            </a:fld>
            <a:endParaRPr lang="fr-FR"/>
          </a:p>
        </p:txBody>
      </p:sp>
    </p:spTree>
    <p:extLst>
      <p:ext uri="{BB962C8B-B14F-4D97-AF65-F5344CB8AC3E}">
        <p14:creationId xmlns:p14="http://schemas.microsoft.com/office/powerpoint/2010/main" val="2153502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93792-BB7C-B3E5-E71B-94B016262941}"/>
              </a:ext>
            </a:extLst>
          </p:cNvPr>
          <p:cNvSpPr>
            <a:spLocks noGrp="1"/>
          </p:cNvSpPr>
          <p:nvPr>
            <p:ph type="title"/>
          </p:nvPr>
        </p:nvSpPr>
        <p:spPr/>
        <p:txBody>
          <a:bodyPr/>
          <a:lstStyle/>
          <a:p>
            <a:r>
              <a:rPr lang="fr-FR"/>
              <a:t>Cliquez pour modifier le style du titre</a:t>
            </a:r>
          </a:p>
        </p:txBody>
      </p:sp>
      <p:sp>
        <p:nvSpPr>
          <p:cNvPr id="3" name="Vertical Text Placeholder 2">
            <a:extLst>
              <a:ext uri="{FF2B5EF4-FFF2-40B4-BE49-F238E27FC236}">
                <a16:creationId xmlns:a16="http://schemas.microsoft.com/office/drawing/2014/main" id="{06D085F9-C03D-DB12-7A8D-6C5051FD8E1F}"/>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a:extLst>
              <a:ext uri="{FF2B5EF4-FFF2-40B4-BE49-F238E27FC236}">
                <a16:creationId xmlns:a16="http://schemas.microsoft.com/office/drawing/2014/main" id="{BE460CA4-FC85-B7BA-3435-81DE4EC22040}"/>
              </a:ext>
            </a:extLst>
          </p:cNvPr>
          <p:cNvSpPr>
            <a:spLocks noGrp="1"/>
          </p:cNvSpPr>
          <p:nvPr>
            <p:ph type="dt" sz="half" idx="10"/>
          </p:nvPr>
        </p:nvSpPr>
        <p:spPr/>
        <p:txBody>
          <a:bodyPr/>
          <a:lstStyle/>
          <a:p>
            <a:fld id="{C7BE184C-8A98-4DBF-B044-D45A647D41DE}" type="datetimeFigureOut">
              <a:rPr lang="fr-FR" smtClean="0"/>
              <a:pPr/>
              <a:t>05/10/2025</a:t>
            </a:fld>
            <a:endParaRPr lang="fr-FR"/>
          </a:p>
        </p:txBody>
      </p:sp>
      <p:sp>
        <p:nvSpPr>
          <p:cNvPr id="5" name="Footer Placeholder 4">
            <a:extLst>
              <a:ext uri="{FF2B5EF4-FFF2-40B4-BE49-F238E27FC236}">
                <a16:creationId xmlns:a16="http://schemas.microsoft.com/office/drawing/2014/main" id="{0C2D4E2E-F065-A49A-BF01-ABE18D2904AA}"/>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E3166F94-EC63-73C3-ACAC-2087A70B672B}"/>
              </a:ext>
            </a:extLst>
          </p:cNvPr>
          <p:cNvSpPr>
            <a:spLocks noGrp="1"/>
          </p:cNvSpPr>
          <p:nvPr>
            <p:ph type="sldNum" sz="quarter" idx="12"/>
          </p:nvPr>
        </p:nvSpPr>
        <p:spPr>
          <a:xfrm>
            <a:off x="8610600" y="6356350"/>
            <a:ext cx="2743200" cy="365125"/>
          </a:xfrm>
          <a:prstGeom prst="rect">
            <a:avLst/>
          </a:prstGeom>
        </p:spPr>
        <p:txBody>
          <a:bodyPr/>
          <a:lstStyle/>
          <a:p>
            <a:fld id="{4179E9DE-BDC5-47E4-BDB0-E72BA14464A5}" type="slidenum">
              <a:rPr lang="fr-FR" smtClean="0"/>
              <a:pPr/>
              <a:t>‹N°›</a:t>
            </a:fld>
            <a:endParaRPr lang="fr-FR"/>
          </a:p>
        </p:txBody>
      </p:sp>
    </p:spTree>
    <p:extLst>
      <p:ext uri="{BB962C8B-B14F-4D97-AF65-F5344CB8AC3E}">
        <p14:creationId xmlns:p14="http://schemas.microsoft.com/office/powerpoint/2010/main" val="2489001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438A55-BF5C-DC1E-620A-B6FD7B114181}"/>
              </a:ext>
            </a:extLst>
          </p:cNvPr>
          <p:cNvSpPr>
            <a:spLocks noGrp="1"/>
          </p:cNvSpPr>
          <p:nvPr>
            <p:ph type="title" orient="vert"/>
          </p:nvPr>
        </p:nvSpPr>
        <p:spPr>
          <a:xfrm>
            <a:off x="8724900" y="365125"/>
            <a:ext cx="2628900" cy="5811838"/>
          </a:xfrm>
        </p:spPr>
        <p:txBody>
          <a:bodyPr vert="eaVert"/>
          <a:lstStyle/>
          <a:p>
            <a:r>
              <a:rPr lang="fr-FR"/>
              <a:t>Cliquez pour modifier le style du titre</a:t>
            </a:r>
          </a:p>
        </p:txBody>
      </p:sp>
      <p:sp>
        <p:nvSpPr>
          <p:cNvPr id="3" name="Vertical Text Placeholder 2">
            <a:extLst>
              <a:ext uri="{FF2B5EF4-FFF2-40B4-BE49-F238E27FC236}">
                <a16:creationId xmlns:a16="http://schemas.microsoft.com/office/drawing/2014/main" id="{907DA9F0-74D6-E6D6-B06A-44A8D4D0814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a:extLst>
              <a:ext uri="{FF2B5EF4-FFF2-40B4-BE49-F238E27FC236}">
                <a16:creationId xmlns:a16="http://schemas.microsoft.com/office/drawing/2014/main" id="{E83A256B-536A-43F8-B4F5-3F46F5CF06B2}"/>
              </a:ext>
            </a:extLst>
          </p:cNvPr>
          <p:cNvSpPr>
            <a:spLocks noGrp="1"/>
          </p:cNvSpPr>
          <p:nvPr>
            <p:ph type="dt" sz="half" idx="10"/>
          </p:nvPr>
        </p:nvSpPr>
        <p:spPr/>
        <p:txBody>
          <a:bodyPr/>
          <a:lstStyle/>
          <a:p>
            <a:fld id="{C7BE184C-8A98-4DBF-B044-D45A647D41DE}" type="datetimeFigureOut">
              <a:rPr lang="fr-FR" smtClean="0"/>
              <a:pPr/>
              <a:t>05/10/2025</a:t>
            </a:fld>
            <a:endParaRPr lang="fr-FR"/>
          </a:p>
        </p:txBody>
      </p:sp>
      <p:sp>
        <p:nvSpPr>
          <p:cNvPr id="5" name="Footer Placeholder 4">
            <a:extLst>
              <a:ext uri="{FF2B5EF4-FFF2-40B4-BE49-F238E27FC236}">
                <a16:creationId xmlns:a16="http://schemas.microsoft.com/office/drawing/2014/main" id="{40BC91DD-B284-82E6-2106-BD33B556E393}"/>
              </a:ext>
            </a:extLst>
          </p:cNvPr>
          <p:cNvSpPr>
            <a:spLocks noGrp="1"/>
          </p:cNvSpPr>
          <p:nvPr>
            <p:ph type="ftr" sz="quarter" idx="11"/>
          </p:nvPr>
        </p:nvSpPr>
        <p:spPr/>
        <p:txBody>
          <a:bodyPr/>
          <a:lstStyle/>
          <a:p>
            <a:endParaRPr lang="fr-FR"/>
          </a:p>
        </p:txBody>
      </p:sp>
      <p:sp>
        <p:nvSpPr>
          <p:cNvPr id="6" name="Slide Number Placeholder 5">
            <a:extLst>
              <a:ext uri="{FF2B5EF4-FFF2-40B4-BE49-F238E27FC236}">
                <a16:creationId xmlns:a16="http://schemas.microsoft.com/office/drawing/2014/main" id="{5AE3F829-175B-4810-2648-BB45416D280C}"/>
              </a:ext>
            </a:extLst>
          </p:cNvPr>
          <p:cNvSpPr>
            <a:spLocks noGrp="1"/>
          </p:cNvSpPr>
          <p:nvPr>
            <p:ph type="sldNum" sz="quarter" idx="12"/>
          </p:nvPr>
        </p:nvSpPr>
        <p:spPr>
          <a:xfrm>
            <a:off x="8610600" y="6356350"/>
            <a:ext cx="2743200" cy="365125"/>
          </a:xfrm>
          <a:prstGeom prst="rect">
            <a:avLst/>
          </a:prstGeom>
        </p:spPr>
        <p:txBody>
          <a:bodyPr/>
          <a:lstStyle/>
          <a:p>
            <a:fld id="{4179E9DE-BDC5-47E4-BDB0-E72BA14464A5}" type="slidenum">
              <a:rPr lang="fr-FR" smtClean="0"/>
              <a:pPr/>
              <a:t>‹N°›</a:t>
            </a:fld>
            <a:endParaRPr lang="fr-FR"/>
          </a:p>
        </p:txBody>
      </p:sp>
    </p:spTree>
    <p:extLst>
      <p:ext uri="{BB962C8B-B14F-4D97-AF65-F5344CB8AC3E}">
        <p14:creationId xmlns:p14="http://schemas.microsoft.com/office/powerpoint/2010/main" val="4214151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1A632-BCA9-32E4-872E-57D8BA4EA4A4}"/>
              </a:ext>
            </a:extLst>
          </p:cNvPr>
          <p:cNvSpPr>
            <a:spLocks noGrp="1"/>
          </p:cNvSpPr>
          <p:nvPr>
            <p:ph type="title"/>
          </p:nvPr>
        </p:nvSpPr>
        <p:spPr/>
        <p:txBody>
          <a:bodyPr/>
          <a:lstStyle/>
          <a:p>
            <a:r>
              <a:rPr lang="fr-FR"/>
              <a:t>Cliquez pour modifier le style du titre</a:t>
            </a:r>
          </a:p>
        </p:txBody>
      </p:sp>
      <p:sp>
        <p:nvSpPr>
          <p:cNvPr id="3" name="Content Placeholder 2">
            <a:extLst>
              <a:ext uri="{FF2B5EF4-FFF2-40B4-BE49-F238E27FC236}">
                <a16:creationId xmlns:a16="http://schemas.microsoft.com/office/drawing/2014/main" id="{3E1A0D80-3525-F31A-8D34-E4CD0B9F617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Date Placeholder 3">
            <a:extLst>
              <a:ext uri="{FF2B5EF4-FFF2-40B4-BE49-F238E27FC236}">
                <a16:creationId xmlns:a16="http://schemas.microsoft.com/office/drawing/2014/main" id="{22897FB4-6676-5A8C-F0E7-8B805F81AEDA}"/>
              </a:ext>
            </a:extLst>
          </p:cNvPr>
          <p:cNvSpPr>
            <a:spLocks noGrp="1"/>
          </p:cNvSpPr>
          <p:nvPr>
            <p:ph type="dt" sz="half" idx="10"/>
          </p:nvPr>
        </p:nvSpPr>
        <p:spPr/>
        <p:txBody>
          <a:bodyPr/>
          <a:lstStyle/>
          <a:p>
            <a:fld id="{C7BE184C-8A98-4DBF-B044-D45A647D41DE}" type="datetimeFigureOut">
              <a:rPr lang="fr-FR" smtClean="0"/>
              <a:pPr/>
              <a:t>05/10/2025</a:t>
            </a:fld>
            <a:endParaRPr lang="fr-FR"/>
          </a:p>
        </p:txBody>
      </p:sp>
      <p:sp>
        <p:nvSpPr>
          <p:cNvPr id="5" name="Footer Placeholder 4">
            <a:extLst>
              <a:ext uri="{FF2B5EF4-FFF2-40B4-BE49-F238E27FC236}">
                <a16:creationId xmlns:a16="http://schemas.microsoft.com/office/drawing/2014/main" id="{3882ACBF-5490-101F-D48D-272BDF9D479F}"/>
              </a:ext>
            </a:extLst>
          </p:cNvPr>
          <p:cNvSpPr>
            <a:spLocks noGrp="1"/>
          </p:cNvSpPr>
          <p:nvPr>
            <p:ph type="ftr" sz="quarter" idx="11"/>
          </p:nvPr>
        </p:nvSpPr>
        <p:spPr/>
        <p:txBody>
          <a:bodyPr/>
          <a:lstStyle/>
          <a:p>
            <a:r>
              <a:rPr lang="fr-FR" dirty="0"/>
              <a:t>COM-MD-01</a:t>
            </a:r>
          </a:p>
        </p:txBody>
      </p:sp>
      <p:sp>
        <p:nvSpPr>
          <p:cNvPr id="6" name="Slide Number Placeholder 5">
            <a:extLst>
              <a:ext uri="{FF2B5EF4-FFF2-40B4-BE49-F238E27FC236}">
                <a16:creationId xmlns:a16="http://schemas.microsoft.com/office/drawing/2014/main" id="{71E48CFD-01BA-D945-09D2-4D016EAC84EB}"/>
              </a:ext>
            </a:extLst>
          </p:cNvPr>
          <p:cNvSpPr>
            <a:spLocks noGrp="1"/>
          </p:cNvSpPr>
          <p:nvPr>
            <p:ph type="sldNum" sz="quarter" idx="12"/>
          </p:nvPr>
        </p:nvSpPr>
        <p:spPr>
          <a:xfrm>
            <a:off x="8610600" y="6356350"/>
            <a:ext cx="2743200" cy="365125"/>
          </a:xfrm>
          <a:prstGeom prst="rect">
            <a:avLst/>
          </a:prstGeom>
        </p:spPr>
        <p:txBody>
          <a:bodyPr/>
          <a:lstStyle/>
          <a:p>
            <a:fld id="{4179E9DE-BDC5-47E4-BDB0-E72BA14464A5}" type="slidenum">
              <a:rPr lang="fr-FR" smtClean="0"/>
              <a:pPr/>
              <a:t>‹N°›</a:t>
            </a:fld>
            <a:endParaRPr lang="fr-FR"/>
          </a:p>
        </p:txBody>
      </p:sp>
    </p:spTree>
    <p:extLst>
      <p:ext uri="{BB962C8B-B14F-4D97-AF65-F5344CB8AC3E}">
        <p14:creationId xmlns:p14="http://schemas.microsoft.com/office/powerpoint/2010/main" val="1727370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8" name="Image 7" descr="Une image contenant croquis, dessin, clipart, illustration&#10;&#10;Description générée automatiquement">
            <a:extLst>
              <a:ext uri="{FF2B5EF4-FFF2-40B4-BE49-F238E27FC236}">
                <a16:creationId xmlns:a16="http://schemas.microsoft.com/office/drawing/2014/main" id="{10ECD87A-474B-9AD3-2B61-5A253E9332DD}"/>
              </a:ext>
            </a:extLst>
          </p:cNvPr>
          <p:cNvPicPr>
            <a:picLocks noChangeAspect="1"/>
          </p:cNvPicPr>
          <p:nvPr userDrawn="1"/>
        </p:nvPicPr>
        <p:blipFill>
          <a:blip r:embed="rId2">
            <a:alphaModFix amt="5000"/>
            <a:extLst>
              <a:ext uri="{28A0092B-C50C-407E-A947-70E740481C1C}">
                <a14:useLocalDpi xmlns:a14="http://schemas.microsoft.com/office/drawing/2010/main" val="0"/>
              </a:ext>
            </a:extLst>
          </a:blip>
          <a:stretch>
            <a:fillRect/>
          </a:stretch>
        </p:blipFill>
        <p:spPr>
          <a:xfrm>
            <a:off x="0" y="0"/>
            <a:ext cx="6858000" cy="6858000"/>
          </a:xfrm>
          <a:prstGeom prst="rect">
            <a:avLst/>
          </a:prstGeom>
        </p:spPr>
      </p:pic>
      <p:sp>
        <p:nvSpPr>
          <p:cNvPr id="2" name="Title 1">
            <a:extLst>
              <a:ext uri="{FF2B5EF4-FFF2-40B4-BE49-F238E27FC236}">
                <a16:creationId xmlns:a16="http://schemas.microsoft.com/office/drawing/2014/main" id="{9A817DBB-1F11-C611-F2AB-EA4AD49BA08E}"/>
              </a:ext>
            </a:extLst>
          </p:cNvPr>
          <p:cNvSpPr>
            <a:spLocks noGrp="1"/>
          </p:cNvSpPr>
          <p:nvPr>
            <p:ph type="title"/>
          </p:nvPr>
        </p:nvSpPr>
        <p:spPr>
          <a:xfrm>
            <a:off x="831850" y="1709738"/>
            <a:ext cx="10515600" cy="2852737"/>
          </a:xfrm>
        </p:spPr>
        <p:txBody>
          <a:bodyPr anchor="b"/>
          <a:lstStyle>
            <a:lvl1pPr>
              <a:defRPr sz="6000"/>
            </a:lvl1pPr>
          </a:lstStyle>
          <a:p>
            <a:r>
              <a:rPr lang="fr-FR"/>
              <a:t>Cliquez pour modifier le style du titre</a:t>
            </a:r>
          </a:p>
        </p:txBody>
      </p:sp>
      <p:sp>
        <p:nvSpPr>
          <p:cNvPr id="3" name="Text Placeholder 2">
            <a:extLst>
              <a:ext uri="{FF2B5EF4-FFF2-40B4-BE49-F238E27FC236}">
                <a16:creationId xmlns:a16="http://schemas.microsoft.com/office/drawing/2014/main" id="{552AADE7-A452-F0DF-B072-195FD06105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a:extLst>
              <a:ext uri="{FF2B5EF4-FFF2-40B4-BE49-F238E27FC236}">
                <a16:creationId xmlns:a16="http://schemas.microsoft.com/office/drawing/2014/main" id="{3700D9B8-7E3E-91B3-7DD8-1C191E77D23A}"/>
              </a:ext>
            </a:extLst>
          </p:cNvPr>
          <p:cNvSpPr>
            <a:spLocks noGrp="1"/>
          </p:cNvSpPr>
          <p:nvPr>
            <p:ph type="dt" sz="half" idx="10"/>
          </p:nvPr>
        </p:nvSpPr>
        <p:spPr/>
        <p:txBody>
          <a:bodyPr/>
          <a:lstStyle/>
          <a:p>
            <a:fld id="{C7BE184C-8A98-4DBF-B044-D45A647D41DE}" type="datetimeFigureOut">
              <a:rPr lang="fr-FR" smtClean="0"/>
              <a:pPr/>
              <a:t>05/10/2025</a:t>
            </a:fld>
            <a:endParaRPr lang="fr-FR"/>
          </a:p>
        </p:txBody>
      </p:sp>
      <p:sp>
        <p:nvSpPr>
          <p:cNvPr id="5" name="Footer Placeholder 4">
            <a:extLst>
              <a:ext uri="{FF2B5EF4-FFF2-40B4-BE49-F238E27FC236}">
                <a16:creationId xmlns:a16="http://schemas.microsoft.com/office/drawing/2014/main" id="{234C1905-7ABA-658C-4E27-045B15F5DDCF}"/>
              </a:ext>
            </a:extLst>
          </p:cNvPr>
          <p:cNvSpPr>
            <a:spLocks noGrp="1"/>
          </p:cNvSpPr>
          <p:nvPr>
            <p:ph type="ftr" sz="quarter" idx="11"/>
          </p:nvPr>
        </p:nvSpPr>
        <p:spPr/>
        <p:txBody>
          <a:bodyPr/>
          <a:lstStyle/>
          <a:p>
            <a:r>
              <a:rPr lang="fr-FR" dirty="0"/>
              <a:t>COM-MD-01</a:t>
            </a:r>
          </a:p>
        </p:txBody>
      </p:sp>
      <p:sp>
        <p:nvSpPr>
          <p:cNvPr id="6" name="Slide Number Placeholder 5">
            <a:extLst>
              <a:ext uri="{FF2B5EF4-FFF2-40B4-BE49-F238E27FC236}">
                <a16:creationId xmlns:a16="http://schemas.microsoft.com/office/drawing/2014/main" id="{F66D4652-88D9-F920-56BF-DF4000ADD73B}"/>
              </a:ext>
            </a:extLst>
          </p:cNvPr>
          <p:cNvSpPr>
            <a:spLocks noGrp="1"/>
          </p:cNvSpPr>
          <p:nvPr>
            <p:ph type="sldNum" sz="quarter" idx="12"/>
          </p:nvPr>
        </p:nvSpPr>
        <p:spPr>
          <a:xfrm>
            <a:off x="8610600" y="6356350"/>
            <a:ext cx="2743200" cy="365125"/>
          </a:xfrm>
          <a:prstGeom prst="rect">
            <a:avLst/>
          </a:prstGeom>
        </p:spPr>
        <p:txBody>
          <a:bodyPr/>
          <a:lstStyle/>
          <a:p>
            <a:fld id="{4179E9DE-BDC5-47E4-BDB0-E72BA14464A5}" type="slidenum">
              <a:rPr lang="fr-FR" smtClean="0"/>
              <a:pPr/>
              <a:t>‹N°›</a:t>
            </a:fld>
            <a:endParaRPr lang="fr-FR"/>
          </a:p>
        </p:txBody>
      </p:sp>
    </p:spTree>
    <p:extLst>
      <p:ext uri="{BB962C8B-B14F-4D97-AF65-F5344CB8AC3E}">
        <p14:creationId xmlns:p14="http://schemas.microsoft.com/office/powerpoint/2010/main" val="385980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F5847-D31C-C482-1615-6C2D9336AF22}"/>
              </a:ext>
            </a:extLst>
          </p:cNvPr>
          <p:cNvSpPr>
            <a:spLocks noGrp="1"/>
          </p:cNvSpPr>
          <p:nvPr>
            <p:ph type="title"/>
          </p:nvPr>
        </p:nvSpPr>
        <p:spPr/>
        <p:txBody>
          <a:bodyPr/>
          <a:lstStyle/>
          <a:p>
            <a:r>
              <a:rPr lang="fr-FR"/>
              <a:t>Cliquez pour modifier le style du titre</a:t>
            </a:r>
          </a:p>
        </p:txBody>
      </p:sp>
      <p:sp>
        <p:nvSpPr>
          <p:cNvPr id="3" name="Content Placeholder 2">
            <a:extLst>
              <a:ext uri="{FF2B5EF4-FFF2-40B4-BE49-F238E27FC236}">
                <a16:creationId xmlns:a16="http://schemas.microsoft.com/office/drawing/2014/main" id="{401C54D3-C65F-E263-7A22-286F52DB0950}"/>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Content Placeholder 3">
            <a:extLst>
              <a:ext uri="{FF2B5EF4-FFF2-40B4-BE49-F238E27FC236}">
                <a16:creationId xmlns:a16="http://schemas.microsoft.com/office/drawing/2014/main" id="{31896A54-BF4C-3B70-BEFA-C55D3C20F7B5}"/>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Date Placeholder 4">
            <a:extLst>
              <a:ext uri="{FF2B5EF4-FFF2-40B4-BE49-F238E27FC236}">
                <a16:creationId xmlns:a16="http://schemas.microsoft.com/office/drawing/2014/main" id="{8FEBD8A3-1979-0079-4CFF-E755BAB19143}"/>
              </a:ext>
            </a:extLst>
          </p:cNvPr>
          <p:cNvSpPr>
            <a:spLocks noGrp="1"/>
          </p:cNvSpPr>
          <p:nvPr>
            <p:ph type="dt" sz="half" idx="10"/>
          </p:nvPr>
        </p:nvSpPr>
        <p:spPr/>
        <p:txBody>
          <a:bodyPr/>
          <a:lstStyle/>
          <a:p>
            <a:fld id="{C7BE184C-8A98-4DBF-B044-D45A647D41DE}" type="datetimeFigureOut">
              <a:rPr lang="fr-FR" smtClean="0"/>
              <a:pPr/>
              <a:t>05/10/2025</a:t>
            </a:fld>
            <a:endParaRPr lang="fr-FR"/>
          </a:p>
        </p:txBody>
      </p:sp>
      <p:sp>
        <p:nvSpPr>
          <p:cNvPr id="6" name="Footer Placeholder 5">
            <a:extLst>
              <a:ext uri="{FF2B5EF4-FFF2-40B4-BE49-F238E27FC236}">
                <a16:creationId xmlns:a16="http://schemas.microsoft.com/office/drawing/2014/main" id="{A6EB53BA-3BD0-36E2-B8AE-8A4FC9DF5131}"/>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FED5BA20-36DC-9ED5-F813-0B8C551DB1DA}"/>
              </a:ext>
            </a:extLst>
          </p:cNvPr>
          <p:cNvSpPr>
            <a:spLocks noGrp="1"/>
          </p:cNvSpPr>
          <p:nvPr>
            <p:ph type="sldNum" sz="quarter" idx="12"/>
          </p:nvPr>
        </p:nvSpPr>
        <p:spPr>
          <a:xfrm>
            <a:off x="8610600" y="6356350"/>
            <a:ext cx="2743200" cy="365125"/>
          </a:xfrm>
          <a:prstGeom prst="rect">
            <a:avLst/>
          </a:prstGeom>
        </p:spPr>
        <p:txBody>
          <a:bodyPr/>
          <a:lstStyle/>
          <a:p>
            <a:fld id="{4179E9DE-BDC5-47E4-BDB0-E72BA14464A5}" type="slidenum">
              <a:rPr lang="fr-FR" smtClean="0"/>
              <a:pPr/>
              <a:t>‹N°›</a:t>
            </a:fld>
            <a:endParaRPr lang="fr-FR"/>
          </a:p>
        </p:txBody>
      </p:sp>
    </p:spTree>
    <p:extLst>
      <p:ext uri="{BB962C8B-B14F-4D97-AF65-F5344CB8AC3E}">
        <p14:creationId xmlns:p14="http://schemas.microsoft.com/office/powerpoint/2010/main" val="148985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85EEF-0759-81C6-400E-5609B34F2170}"/>
              </a:ext>
            </a:extLst>
          </p:cNvPr>
          <p:cNvSpPr>
            <a:spLocks noGrp="1"/>
          </p:cNvSpPr>
          <p:nvPr>
            <p:ph type="title"/>
          </p:nvPr>
        </p:nvSpPr>
        <p:spPr>
          <a:xfrm>
            <a:off x="839788" y="365125"/>
            <a:ext cx="10515600" cy="1325563"/>
          </a:xfrm>
        </p:spPr>
        <p:txBody>
          <a:bodyPr/>
          <a:lstStyle/>
          <a:p>
            <a:r>
              <a:rPr lang="fr-FR"/>
              <a:t>Cliquez pour modifier le style du titre</a:t>
            </a:r>
          </a:p>
        </p:txBody>
      </p:sp>
      <p:sp>
        <p:nvSpPr>
          <p:cNvPr id="3" name="Text Placeholder 2">
            <a:extLst>
              <a:ext uri="{FF2B5EF4-FFF2-40B4-BE49-F238E27FC236}">
                <a16:creationId xmlns:a16="http://schemas.microsoft.com/office/drawing/2014/main" id="{CFDC5420-8E1D-D209-99DA-71B9B3CD21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a:extLst>
              <a:ext uri="{FF2B5EF4-FFF2-40B4-BE49-F238E27FC236}">
                <a16:creationId xmlns:a16="http://schemas.microsoft.com/office/drawing/2014/main" id="{0954443C-46B4-2735-FDA7-A93A3294852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Text Placeholder 4">
            <a:extLst>
              <a:ext uri="{FF2B5EF4-FFF2-40B4-BE49-F238E27FC236}">
                <a16:creationId xmlns:a16="http://schemas.microsoft.com/office/drawing/2014/main" id="{785B13BE-B0C6-02BB-EC65-01952B121A4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a:extLst>
              <a:ext uri="{FF2B5EF4-FFF2-40B4-BE49-F238E27FC236}">
                <a16:creationId xmlns:a16="http://schemas.microsoft.com/office/drawing/2014/main" id="{7DAEE13C-622D-DDF7-CA8C-C7E9A5C62AF5}"/>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Date Placeholder 6">
            <a:extLst>
              <a:ext uri="{FF2B5EF4-FFF2-40B4-BE49-F238E27FC236}">
                <a16:creationId xmlns:a16="http://schemas.microsoft.com/office/drawing/2014/main" id="{71AE15F5-9345-674E-EC1A-8CF34F9A21A8}"/>
              </a:ext>
            </a:extLst>
          </p:cNvPr>
          <p:cNvSpPr>
            <a:spLocks noGrp="1"/>
          </p:cNvSpPr>
          <p:nvPr>
            <p:ph type="dt" sz="half" idx="10"/>
          </p:nvPr>
        </p:nvSpPr>
        <p:spPr/>
        <p:txBody>
          <a:bodyPr/>
          <a:lstStyle/>
          <a:p>
            <a:fld id="{C7BE184C-8A98-4DBF-B044-D45A647D41DE}" type="datetimeFigureOut">
              <a:rPr lang="fr-FR" smtClean="0"/>
              <a:pPr/>
              <a:t>05/10/2025</a:t>
            </a:fld>
            <a:endParaRPr lang="fr-FR"/>
          </a:p>
        </p:txBody>
      </p:sp>
      <p:sp>
        <p:nvSpPr>
          <p:cNvPr id="8" name="Footer Placeholder 7">
            <a:extLst>
              <a:ext uri="{FF2B5EF4-FFF2-40B4-BE49-F238E27FC236}">
                <a16:creationId xmlns:a16="http://schemas.microsoft.com/office/drawing/2014/main" id="{FFC605C8-9DD4-A818-2AA8-34DD56E6CF8B}"/>
              </a:ext>
            </a:extLst>
          </p:cNvPr>
          <p:cNvSpPr>
            <a:spLocks noGrp="1"/>
          </p:cNvSpPr>
          <p:nvPr>
            <p:ph type="ftr" sz="quarter" idx="11"/>
          </p:nvPr>
        </p:nvSpPr>
        <p:spPr/>
        <p:txBody>
          <a:bodyPr/>
          <a:lstStyle/>
          <a:p>
            <a:endParaRPr lang="fr-FR"/>
          </a:p>
        </p:txBody>
      </p:sp>
      <p:sp>
        <p:nvSpPr>
          <p:cNvPr id="9" name="Slide Number Placeholder 8">
            <a:extLst>
              <a:ext uri="{FF2B5EF4-FFF2-40B4-BE49-F238E27FC236}">
                <a16:creationId xmlns:a16="http://schemas.microsoft.com/office/drawing/2014/main" id="{BB5FF6BF-1EBF-839F-4C17-58E8129C7575}"/>
              </a:ext>
            </a:extLst>
          </p:cNvPr>
          <p:cNvSpPr>
            <a:spLocks noGrp="1"/>
          </p:cNvSpPr>
          <p:nvPr>
            <p:ph type="sldNum" sz="quarter" idx="12"/>
          </p:nvPr>
        </p:nvSpPr>
        <p:spPr>
          <a:xfrm>
            <a:off x="8610600" y="6356350"/>
            <a:ext cx="2743200" cy="365125"/>
          </a:xfrm>
          <a:prstGeom prst="rect">
            <a:avLst/>
          </a:prstGeom>
        </p:spPr>
        <p:txBody>
          <a:bodyPr/>
          <a:lstStyle/>
          <a:p>
            <a:fld id="{4179E9DE-BDC5-47E4-BDB0-E72BA14464A5}" type="slidenum">
              <a:rPr lang="fr-FR" smtClean="0"/>
              <a:pPr/>
              <a:t>‹N°›</a:t>
            </a:fld>
            <a:endParaRPr lang="fr-FR"/>
          </a:p>
        </p:txBody>
      </p:sp>
    </p:spTree>
    <p:extLst>
      <p:ext uri="{BB962C8B-B14F-4D97-AF65-F5344CB8AC3E}">
        <p14:creationId xmlns:p14="http://schemas.microsoft.com/office/powerpoint/2010/main" val="2891235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5A41-60CF-858D-8711-276060B44BC7}"/>
              </a:ext>
            </a:extLst>
          </p:cNvPr>
          <p:cNvSpPr>
            <a:spLocks noGrp="1"/>
          </p:cNvSpPr>
          <p:nvPr>
            <p:ph type="title"/>
          </p:nvPr>
        </p:nvSpPr>
        <p:spPr/>
        <p:txBody>
          <a:bodyPr/>
          <a:lstStyle/>
          <a:p>
            <a:r>
              <a:rPr lang="fr-FR"/>
              <a:t>Cliquez pour modifier le style du titre</a:t>
            </a:r>
          </a:p>
        </p:txBody>
      </p:sp>
      <p:sp>
        <p:nvSpPr>
          <p:cNvPr id="3" name="Date Placeholder 2">
            <a:extLst>
              <a:ext uri="{FF2B5EF4-FFF2-40B4-BE49-F238E27FC236}">
                <a16:creationId xmlns:a16="http://schemas.microsoft.com/office/drawing/2014/main" id="{96765CB4-968E-CEEA-6FFE-DA70B2C698ED}"/>
              </a:ext>
            </a:extLst>
          </p:cNvPr>
          <p:cNvSpPr>
            <a:spLocks noGrp="1"/>
          </p:cNvSpPr>
          <p:nvPr>
            <p:ph type="dt" sz="half" idx="10"/>
          </p:nvPr>
        </p:nvSpPr>
        <p:spPr/>
        <p:txBody>
          <a:bodyPr/>
          <a:lstStyle/>
          <a:p>
            <a:fld id="{C7BE184C-8A98-4DBF-B044-D45A647D41DE}" type="datetimeFigureOut">
              <a:rPr lang="fr-FR" smtClean="0"/>
              <a:pPr/>
              <a:t>05/10/2025</a:t>
            </a:fld>
            <a:endParaRPr lang="fr-FR"/>
          </a:p>
        </p:txBody>
      </p:sp>
      <p:sp>
        <p:nvSpPr>
          <p:cNvPr id="4" name="Footer Placeholder 3">
            <a:extLst>
              <a:ext uri="{FF2B5EF4-FFF2-40B4-BE49-F238E27FC236}">
                <a16:creationId xmlns:a16="http://schemas.microsoft.com/office/drawing/2014/main" id="{09E115AC-A2C6-4B31-B2A7-4AEA7E72FAEC}"/>
              </a:ext>
            </a:extLst>
          </p:cNvPr>
          <p:cNvSpPr>
            <a:spLocks noGrp="1"/>
          </p:cNvSpPr>
          <p:nvPr>
            <p:ph type="ftr" sz="quarter" idx="11"/>
          </p:nvPr>
        </p:nvSpPr>
        <p:spPr/>
        <p:txBody>
          <a:bodyPr/>
          <a:lstStyle/>
          <a:p>
            <a:endParaRPr lang="fr-FR"/>
          </a:p>
        </p:txBody>
      </p:sp>
      <p:sp>
        <p:nvSpPr>
          <p:cNvPr id="5" name="Slide Number Placeholder 4">
            <a:extLst>
              <a:ext uri="{FF2B5EF4-FFF2-40B4-BE49-F238E27FC236}">
                <a16:creationId xmlns:a16="http://schemas.microsoft.com/office/drawing/2014/main" id="{A1F6FE2A-EF57-E19C-7093-97970AA8D81F}"/>
              </a:ext>
            </a:extLst>
          </p:cNvPr>
          <p:cNvSpPr>
            <a:spLocks noGrp="1"/>
          </p:cNvSpPr>
          <p:nvPr>
            <p:ph type="sldNum" sz="quarter" idx="12"/>
          </p:nvPr>
        </p:nvSpPr>
        <p:spPr>
          <a:xfrm>
            <a:off x="8610600" y="6356350"/>
            <a:ext cx="2743200" cy="365125"/>
          </a:xfrm>
          <a:prstGeom prst="rect">
            <a:avLst/>
          </a:prstGeom>
        </p:spPr>
        <p:txBody>
          <a:bodyPr/>
          <a:lstStyle/>
          <a:p>
            <a:fld id="{4179E9DE-BDC5-47E4-BDB0-E72BA14464A5}" type="slidenum">
              <a:rPr lang="fr-FR" smtClean="0"/>
              <a:pPr/>
              <a:t>‹N°›</a:t>
            </a:fld>
            <a:endParaRPr lang="fr-FR"/>
          </a:p>
        </p:txBody>
      </p:sp>
    </p:spTree>
    <p:extLst>
      <p:ext uri="{BB962C8B-B14F-4D97-AF65-F5344CB8AC3E}">
        <p14:creationId xmlns:p14="http://schemas.microsoft.com/office/powerpoint/2010/main" val="1054548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BB114A-67DF-36E2-E841-598F2E5C4ABE}"/>
              </a:ext>
            </a:extLst>
          </p:cNvPr>
          <p:cNvSpPr>
            <a:spLocks noGrp="1"/>
          </p:cNvSpPr>
          <p:nvPr>
            <p:ph type="dt" sz="half" idx="10"/>
          </p:nvPr>
        </p:nvSpPr>
        <p:spPr/>
        <p:txBody>
          <a:bodyPr/>
          <a:lstStyle/>
          <a:p>
            <a:fld id="{C7BE184C-8A98-4DBF-B044-D45A647D41DE}" type="datetimeFigureOut">
              <a:rPr lang="fr-FR" smtClean="0"/>
              <a:pPr/>
              <a:t>05/10/2025</a:t>
            </a:fld>
            <a:endParaRPr lang="fr-FR"/>
          </a:p>
        </p:txBody>
      </p:sp>
      <p:sp>
        <p:nvSpPr>
          <p:cNvPr id="3" name="Footer Placeholder 2">
            <a:extLst>
              <a:ext uri="{FF2B5EF4-FFF2-40B4-BE49-F238E27FC236}">
                <a16:creationId xmlns:a16="http://schemas.microsoft.com/office/drawing/2014/main" id="{D622FDCD-2915-FEEA-8261-6D406800CAAD}"/>
              </a:ext>
            </a:extLst>
          </p:cNvPr>
          <p:cNvSpPr>
            <a:spLocks noGrp="1"/>
          </p:cNvSpPr>
          <p:nvPr>
            <p:ph type="ftr" sz="quarter" idx="11"/>
          </p:nvPr>
        </p:nvSpPr>
        <p:spPr/>
        <p:txBody>
          <a:bodyPr/>
          <a:lstStyle/>
          <a:p>
            <a:endParaRPr lang="fr-FR"/>
          </a:p>
        </p:txBody>
      </p:sp>
      <p:sp>
        <p:nvSpPr>
          <p:cNvPr id="4" name="Slide Number Placeholder 3">
            <a:extLst>
              <a:ext uri="{FF2B5EF4-FFF2-40B4-BE49-F238E27FC236}">
                <a16:creationId xmlns:a16="http://schemas.microsoft.com/office/drawing/2014/main" id="{5971B305-E8E5-D44D-BF37-F8C425EC9330}"/>
              </a:ext>
            </a:extLst>
          </p:cNvPr>
          <p:cNvSpPr>
            <a:spLocks noGrp="1"/>
          </p:cNvSpPr>
          <p:nvPr>
            <p:ph type="sldNum" sz="quarter" idx="12"/>
          </p:nvPr>
        </p:nvSpPr>
        <p:spPr>
          <a:xfrm>
            <a:off x="8610600" y="6356350"/>
            <a:ext cx="2743200" cy="365125"/>
          </a:xfrm>
          <a:prstGeom prst="rect">
            <a:avLst/>
          </a:prstGeom>
        </p:spPr>
        <p:txBody>
          <a:bodyPr/>
          <a:lstStyle/>
          <a:p>
            <a:fld id="{4179E9DE-BDC5-47E4-BDB0-E72BA14464A5}" type="slidenum">
              <a:rPr lang="fr-FR" smtClean="0"/>
              <a:pPr/>
              <a:t>‹N°›</a:t>
            </a:fld>
            <a:endParaRPr lang="fr-FR"/>
          </a:p>
        </p:txBody>
      </p:sp>
    </p:spTree>
    <p:extLst>
      <p:ext uri="{BB962C8B-B14F-4D97-AF65-F5344CB8AC3E}">
        <p14:creationId xmlns:p14="http://schemas.microsoft.com/office/powerpoint/2010/main" val="6541821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39D98-BB1C-BF6A-8438-E3ABFBEA117A}"/>
              </a:ext>
            </a:extLst>
          </p:cNvPr>
          <p:cNvSpPr>
            <a:spLocks noGrp="1"/>
          </p:cNvSpPr>
          <p:nvPr>
            <p:ph type="title"/>
          </p:nvPr>
        </p:nvSpPr>
        <p:spPr>
          <a:xfrm>
            <a:off x="839788" y="457200"/>
            <a:ext cx="3932237" cy="1600200"/>
          </a:xfrm>
        </p:spPr>
        <p:txBody>
          <a:bodyPr anchor="b"/>
          <a:lstStyle>
            <a:lvl1pPr>
              <a:defRPr sz="3200"/>
            </a:lvl1pPr>
          </a:lstStyle>
          <a:p>
            <a:r>
              <a:rPr lang="fr-FR"/>
              <a:t>Cliquez pour modifier le style du titre</a:t>
            </a:r>
          </a:p>
        </p:txBody>
      </p:sp>
      <p:sp>
        <p:nvSpPr>
          <p:cNvPr id="3" name="Content Placeholder 2">
            <a:extLst>
              <a:ext uri="{FF2B5EF4-FFF2-40B4-BE49-F238E27FC236}">
                <a16:creationId xmlns:a16="http://schemas.microsoft.com/office/drawing/2014/main" id="{899AAF73-AE32-C91E-CFB7-2405832B16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Text Placeholder 3">
            <a:extLst>
              <a:ext uri="{FF2B5EF4-FFF2-40B4-BE49-F238E27FC236}">
                <a16:creationId xmlns:a16="http://schemas.microsoft.com/office/drawing/2014/main" id="{5A623C05-B8F2-4AF0-7B43-ADFD3336E9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1339B4DC-5182-5AD1-CAF3-EC60841B0588}"/>
              </a:ext>
            </a:extLst>
          </p:cNvPr>
          <p:cNvSpPr>
            <a:spLocks noGrp="1"/>
          </p:cNvSpPr>
          <p:nvPr>
            <p:ph type="dt" sz="half" idx="10"/>
          </p:nvPr>
        </p:nvSpPr>
        <p:spPr/>
        <p:txBody>
          <a:bodyPr/>
          <a:lstStyle/>
          <a:p>
            <a:fld id="{C7BE184C-8A98-4DBF-B044-D45A647D41DE}" type="datetimeFigureOut">
              <a:rPr lang="fr-FR" smtClean="0"/>
              <a:pPr/>
              <a:t>05/10/2025</a:t>
            </a:fld>
            <a:endParaRPr lang="fr-FR"/>
          </a:p>
        </p:txBody>
      </p:sp>
      <p:sp>
        <p:nvSpPr>
          <p:cNvPr id="6" name="Footer Placeholder 5">
            <a:extLst>
              <a:ext uri="{FF2B5EF4-FFF2-40B4-BE49-F238E27FC236}">
                <a16:creationId xmlns:a16="http://schemas.microsoft.com/office/drawing/2014/main" id="{3F366645-3AB4-46AE-B374-67CC4791E8E4}"/>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1A563948-DC13-97E4-5957-EBF5CE840CA6}"/>
              </a:ext>
            </a:extLst>
          </p:cNvPr>
          <p:cNvSpPr>
            <a:spLocks noGrp="1"/>
          </p:cNvSpPr>
          <p:nvPr>
            <p:ph type="sldNum" sz="quarter" idx="12"/>
          </p:nvPr>
        </p:nvSpPr>
        <p:spPr>
          <a:xfrm>
            <a:off x="8610600" y="6356350"/>
            <a:ext cx="2743200" cy="365125"/>
          </a:xfrm>
          <a:prstGeom prst="rect">
            <a:avLst/>
          </a:prstGeom>
        </p:spPr>
        <p:txBody>
          <a:bodyPr/>
          <a:lstStyle/>
          <a:p>
            <a:fld id="{4179E9DE-BDC5-47E4-BDB0-E72BA14464A5}" type="slidenum">
              <a:rPr lang="fr-FR" smtClean="0"/>
              <a:pPr/>
              <a:t>‹N°›</a:t>
            </a:fld>
            <a:endParaRPr lang="fr-FR"/>
          </a:p>
        </p:txBody>
      </p:sp>
    </p:spTree>
    <p:extLst>
      <p:ext uri="{BB962C8B-B14F-4D97-AF65-F5344CB8AC3E}">
        <p14:creationId xmlns:p14="http://schemas.microsoft.com/office/powerpoint/2010/main" val="1042307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49B82-F73C-C3F4-1029-EE27CCDA2AE1}"/>
              </a:ext>
            </a:extLst>
          </p:cNvPr>
          <p:cNvSpPr>
            <a:spLocks noGrp="1"/>
          </p:cNvSpPr>
          <p:nvPr>
            <p:ph type="title"/>
          </p:nvPr>
        </p:nvSpPr>
        <p:spPr>
          <a:xfrm>
            <a:off x="839788" y="457200"/>
            <a:ext cx="3932237" cy="1600200"/>
          </a:xfrm>
        </p:spPr>
        <p:txBody>
          <a:bodyPr anchor="b"/>
          <a:lstStyle>
            <a:lvl1pPr>
              <a:defRPr sz="3200"/>
            </a:lvl1pPr>
          </a:lstStyle>
          <a:p>
            <a:r>
              <a:rPr lang="fr-FR"/>
              <a:t>Cliquez pour modifier le style du titre</a:t>
            </a:r>
          </a:p>
        </p:txBody>
      </p:sp>
      <p:sp>
        <p:nvSpPr>
          <p:cNvPr id="3" name="Picture Placeholder 2">
            <a:extLst>
              <a:ext uri="{FF2B5EF4-FFF2-40B4-BE49-F238E27FC236}">
                <a16:creationId xmlns:a16="http://schemas.microsoft.com/office/drawing/2014/main" id="{A62BFCBE-0810-8529-5EFB-1BC23013EE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Text Placeholder 3">
            <a:extLst>
              <a:ext uri="{FF2B5EF4-FFF2-40B4-BE49-F238E27FC236}">
                <a16:creationId xmlns:a16="http://schemas.microsoft.com/office/drawing/2014/main" id="{D69B0544-5975-A181-447A-2D5033AB22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a:extLst>
              <a:ext uri="{FF2B5EF4-FFF2-40B4-BE49-F238E27FC236}">
                <a16:creationId xmlns:a16="http://schemas.microsoft.com/office/drawing/2014/main" id="{F7570AB5-E811-CC27-68FF-18C37A69E931}"/>
              </a:ext>
            </a:extLst>
          </p:cNvPr>
          <p:cNvSpPr>
            <a:spLocks noGrp="1"/>
          </p:cNvSpPr>
          <p:nvPr>
            <p:ph type="dt" sz="half" idx="10"/>
          </p:nvPr>
        </p:nvSpPr>
        <p:spPr/>
        <p:txBody>
          <a:bodyPr/>
          <a:lstStyle/>
          <a:p>
            <a:fld id="{C7BE184C-8A98-4DBF-B044-D45A647D41DE}" type="datetimeFigureOut">
              <a:rPr lang="fr-FR" smtClean="0"/>
              <a:pPr/>
              <a:t>05/10/2025</a:t>
            </a:fld>
            <a:endParaRPr lang="fr-FR"/>
          </a:p>
        </p:txBody>
      </p:sp>
      <p:sp>
        <p:nvSpPr>
          <p:cNvPr id="6" name="Footer Placeholder 5">
            <a:extLst>
              <a:ext uri="{FF2B5EF4-FFF2-40B4-BE49-F238E27FC236}">
                <a16:creationId xmlns:a16="http://schemas.microsoft.com/office/drawing/2014/main" id="{F61A6E26-EAF1-9346-C388-8AF2E361DCC6}"/>
              </a:ext>
            </a:extLst>
          </p:cNvPr>
          <p:cNvSpPr>
            <a:spLocks noGrp="1"/>
          </p:cNvSpPr>
          <p:nvPr>
            <p:ph type="ftr" sz="quarter" idx="11"/>
          </p:nvPr>
        </p:nvSpPr>
        <p:spPr/>
        <p:txBody>
          <a:bodyPr/>
          <a:lstStyle/>
          <a:p>
            <a:endParaRPr lang="fr-FR"/>
          </a:p>
        </p:txBody>
      </p:sp>
      <p:sp>
        <p:nvSpPr>
          <p:cNvPr id="7" name="Slide Number Placeholder 6">
            <a:extLst>
              <a:ext uri="{FF2B5EF4-FFF2-40B4-BE49-F238E27FC236}">
                <a16:creationId xmlns:a16="http://schemas.microsoft.com/office/drawing/2014/main" id="{A064F59B-C326-F002-3C71-5B79CF45FEF8}"/>
              </a:ext>
            </a:extLst>
          </p:cNvPr>
          <p:cNvSpPr>
            <a:spLocks noGrp="1"/>
          </p:cNvSpPr>
          <p:nvPr>
            <p:ph type="sldNum" sz="quarter" idx="12"/>
          </p:nvPr>
        </p:nvSpPr>
        <p:spPr>
          <a:xfrm>
            <a:off x="8610600" y="6356350"/>
            <a:ext cx="2743200" cy="365125"/>
          </a:xfrm>
          <a:prstGeom prst="rect">
            <a:avLst/>
          </a:prstGeom>
        </p:spPr>
        <p:txBody>
          <a:bodyPr/>
          <a:lstStyle/>
          <a:p>
            <a:fld id="{4179E9DE-BDC5-47E4-BDB0-E72BA14464A5}" type="slidenum">
              <a:rPr lang="fr-FR" smtClean="0"/>
              <a:pPr/>
              <a:t>‹N°›</a:t>
            </a:fld>
            <a:endParaRPr lang="fr-FR"/>
          </a:p>
        </p:txBody>
      </p:sp>
    </p:spTree>
    <p:extLst>
      <p:ext uri="{BB962C8B-B14F-4D97-AF65-F5344CB8AC3E}">
        <p14:creationId xmlns:p14="http://schemas.microsoft.com/office/powerpoint/2010/main" val="2197144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8" descr="Une image contenant croquis, dessin, clipart, illustration&#10;&#10;Description générée automatiquement">
            <a:extLst>
              <a:ext uri="{FF2B5EF4-FFF2-40B4-BE49-F238E27FC236}">
                <a16:creationId xmlns:a16="http://schemas.microsoft.com/office/drawing/2014/main" id="{C1EE3195-A567-8A17-7566-E3334E14DB1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7825" y="115058"/>
            <a:ext cx="1304577" cy="1304577"/>
          </a:xfrm>
          <a:prstGeom prst="rect">
            <a:avLst/>
          </a:prstGeom>
        </p:spPr>
      </p:pic>
      <p:sp>
        <p:nvSpPr>
          <p:cNvPr id="2" name="Title Placeholder 1">
            <a:extLst>
              <a:ext uri="{FF2B5EF4-FFF2-40B4-BE49-F238E27FC236}">
                <a16:creationId xmlns:a16="http://schemas.microsoft.com/office/drawing/2014/main" id="{5E7ABE61-E2E4-E80B-3C19-231EFCE936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Cliquez pour modifier le style du titre</a:t>
            </a:r>
            <a:endParaRPr lang="fr-FR" dirty="0"/>
          </a:p>
        </p:txBody>
      </p:sp>
      <p:sp>
        <p:nvSpPr>
          <p:cNvPr id="3" name="Text Placeholder 2">
            <a:extLst>
              <a:ext uri="{FF2B5EF4-FFF2-40B4-BE49-F238E27FC236}">
                <a16:creationId xmlns:a16="http://schemas.microsoft.com/office/drawing/2014/main" id="{6CDE61E1-98F4-5BC1-3F03-4CEF93F5BA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Date Placeholder 3">
            <a:extLst>
              <a:ext uri="{FF2B5EF4-FFF2-40B4-BE49-F238E27FC236}">
                <a16:creationId xmlns:a16="http://schemas.microsoft.com/office/drawing/2014/main" id="{9E47F22F-58C5-50C6-D642-B47C3E9036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BE184C-8A98-4DBF-B044-D45A647D41DE}" type="datetimeFigureOut">
              <a:rPr lang="fr-FR" smtClean="0"/>
              <a:pPr/>
              <a:t>05/10/2025</a:t>
            </a:fld>
            <a:endParaRPr lang="fr-FR"/>
          </a:p>
        </p:txBody>
      </p:sp>
      <p:sp>
        <p:nvSpPr>
          <p:cNvPr id="5" name="Footer Placeholder 4">
            <a:extLst>
              <a:ext uri="{FF2B5EF4-FFF2-40B4-BE49-F238E27FC236}">
                <a16:creationId xmlns:a16="http://schemas.microsoft.com/office/drawing/2014/main" id="{5BF30D13-04FD-53E3-D363-D3D53CB21B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a:t>COM-MD-01</a:t>
            </a:r>
          </a:p>
        </p:txBody>
      </p:sp>
      <p:pic>
        <p:nvPicPr>
          <p:cNvPr id="12" name="Picture 8" descr="A red triangle with white and black text&#10;&#10;Description automatically generated">
            <a:extLst>
              <a:ext uri="{FF2B5EF4-FFF2-40B4-BE49-F238E27FC236}">
                <a16:creationId xmlns:a16="http://schemas.microsoft.com/office/drawing/2014/main" id="{F3208434-BB31-73E5-CC1A-7584A1261449}"/>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010900" y="136525"/>
            <a:ext cx="1033274" cy="1136906"/>
          </a:xfrm>
          <a:prstGeom prst="rect">
            <a:avLst/>
          </a:prstGeom>
        </p:spPr>
      </p:pic>
    </p:spTree>
    <p:extLst>
      <p:ext uri="{BB962C8B-B14F-4D97-AF65-F5344CB8AC3E}">
        <p14:creationId xmlns:p14="http://schemas.microsoft.com/office/powerpoint/2010/main" val="2272230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g"/></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file:///D:\PGSCANC\KHF007hydatide09.bmp"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file:///D:\Images%20KHFOVB\Cholperopcyst01.jpg" TargetMode="Externa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42.xml.rels><?xml version="1.0" encoding="UTF-8" standalone="yes"?>
<Relationships xmlns="http://schemas.openxmlformats.org/package/2006/relationships"><Relationship Id="rId3" Type="http://schemas.openxmlformats.org/officeDocument/2006/relationships/image" Target="file:///D:\PGSCANC\KHF013TDM.jpg" TargetMode="External"/><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file:///D:\PGSCANC\KHF025FBB3.jpg" TargetMode="External"/><Relationship Id="rId4" Type="http://schemas.openxmlformats.org/officeDocument/2006/relationships/image" Target="../media/image31.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630AA-F700-37B5-657A-6D28479EAC69}"/>
              </a:ext>
            </a:extLst>
          </p:cNvPr>
          <p:cNvSpPr>
            <a:spLocks noGrp="1"/>
          </p:cNvSpPr>
          <p:nvPr>
            <p:ph type="ctrTitle"/>
          </p:nvPr>
        </p:nvSpPr>
        <p:spPr>
          <a:xfrm>
            <a:off x="646771" y="2341757"/>
            <a:ext cx="10506974" cy="1870734"/>
          </a:xfrm>
        </p:spPr>
        <p:txBody>
          <a:bodyPr>
            <a:normAutofit/>
          </a:bodyPr>
          <a:lstStyle/>
          <a:p>
            <a:r>
              <a:rPr lang="fr-FR" sz="4800" b="1" dirty="0">
                <a:solidFill>
                  <a:srgbClr val="0070C0"/>
                </a:solidFill>
              </a:rPr>
              <a:t>Le kyste hydatique du foie</a:t>
            </a:r>
            <a:br>
              <a:rPr lang="fr-FR" sz="5400" b="1" dirty="0">
                <a:solidFill>
                  <a:srgbClr val="0070C0"/>
                </a:solidFill>
              </a:rPr>
            </a:br>
            <a:endParaRPr lang="fr-FR" sz="5400" b="1" dirty="0"/>
          </a:p>
        </p:txBody>
      </p:sp>
      <p:sp>
        <p:nvSpPr>
          <p:cNvPr id="3" name="Subtitle 2">
            <a:extLst>
              <a:ext uri="{FF2B5EF4-FFF2-40B4-BE49-F238E27FC236}">
                <a16:creationId xmlns:a16="http://schemas.microsoft.com/office/drawing/2014/main" id="{7C48B2B6-4BED-6770-051F-4BBF0311911E}"/>
              </a:ext>
            </a:extLst>
          </p:cNvPr>
          <p:cNvSpPr>
            <a:spLocks noGrp="1"/>
          </p:cNvSpPr>
          <p:nvPr>
            <p:ph type="subTitle" idx="1"/>
          </p:nvPr>
        </p:nvSpPr>
        <p:spPr>
          <a:xfrm>
            <a:off x="2777450" y="4654919"/>
            <a:ext cx="9144000" cy="959005"/>
          </a:xfrm>
        </p:spPr>
        <p:txBody>
          <a:bodyPr>
            <a:normAutofit fontScale="25000" lnSpcReduction="20000"/>
          </a:bodyPr>
          <a:lstStyle/>
          <a:p>
            <a:endParaRPr lang="fr-FR" dirty="0"/>
          </a:p>
          <a:p>
            <a:endParaRPr lang="fr-FR" dirty="0"/>
          </a:p>
          <a:p>
            <a:pPr marL="0" indent="0" algn="r">
              <a:buNone/>
            </a:pPr>
            <a:r>
              <a:rPr lang="fr-FR" sz="8000" b="1" dirty="0"/>
              <a:t>Dr Siala Rakia </a:t>
            </a:r>
          </a:p>
          <a:p>
            <a:pPr marL="0" indent="0" algn="r">
              <a:buNone/>
            </a:pPr>
            <a:r>
              <a:rPr lang="fr-FR" sz="8000" dirty="0"/>
              <a:t>AHU en chirurgie générale</a:t>
            </a:r>
          </a:p>
          <a:p>
            <a:pPr marL="0" indent="0" algn="r">
              <a:buNone/>
            </a:pPr>
            <a:r>
              <a:rPr lang="fr-FR" sz="8000" dirty="0"/>
              <a:t>Service de chirurgie B, La </a:t>
            </a:r>
            <a:r>
              <a:rPr lang="fr-FR" sz="8000" dirty="0" err="1"/>
              <a:t>Rabta</a:t>
            </a:r>
            <a:endParaRPr lang="fr-FR" sz="8000" dirty="0"/>
          </a:p>
          <a:p>
            <a:pPr marL="0" indent="0" algn="r">
              <a:buNone/>
            </a:pPr>
            <a:r>
              <a:rPr lang="fr-FR" sz="8000" dirty="0"/>
              <a:t>Rakia.siala@fmt.utm.tn</a:t>
            </a:r>
            <a:endParaRPr lang="fr-TN" sz="8000" dirty="0"/>
          </a:p>
          <a:p>
            <a:pPr algn="r"/>
            <a:r>
              <a:rPr lang="fr-FR" sz="9600" dirty="0"/>
              <a:t>﻿</a:t>
            </a:r>
            <a:endParaRPr lang="fr-FR" b="1" dirty="0"/>
          </a:p>
        </p:txBody>
      </p:sp>
      <p:sp>
        <p:nvSpPr>
          <p:cNvPr id="4" name="ZoneTexte 3">
            <a:extLst>
              <a:ext uri="{FF2B5EF4-FFF2-40B4-BE49-F238E27FC236}">
                <a16:creationId xmlns:a16="http://schemas.microsoft.com/office/drawing/2014/main" id="{E16B9CA9-6076-172C-21EA-A851723CD28F}"/>
              </a:ext>
            </a:extLst>
          </p:cNvPr>
          <p:cNvSpPr txBox="1"/>
          <p:nvPr/>
        </p:nvSpPr>
        <p:spPr>
          <a:xfrm>
            <a:off x="385514" y="5330364"/>
            <a:ext cx="4783873" cy="1015663"/>
          </a:xfrm>
          <a:prstGeom prst="rect">
            <a:avLst/>
          </a:prstGeom>
          <a:noFill/>
        </p:spPr>
        <p:txBody>
          <a:bodyPr wrap="square" rtlCol="0">
            <a:spAutoFit/>
          </a:bodyPr>
          <a:lstStyle/>
          <a:p>
            <a:r>
              <a:rPr lang="fr-TN" sz="2000" dirty="0">
                <a:latin typeface="Tahoma" panose="020B0604030504040204" pitchFamily="34" charset="0"/>
                <a:ea typeface="Tahoma" panose="020B0604030504040204" pitchFamily="34" charset="0"/>
                <a:cs typeface="Tahoma" panose="020B0604030504040204" pitchFamily="34" charset="0"/>
              </a:rPr>
              <a:t>Niveau d’étude: </a:t>
            </a:r>
            <a:r>
              <a:rPr lang="fr-FR" sz="2000" dirty="0">
                <a:latin typeface="Tahoma" panose="020B0604030504040204" pitchFamily="34" charset="0"/>
                <a:ea typeface="Tahoma" panose="020B0604030504040204" pitchFamily="34" charset="0"/>
                <a:cs typeface="Tahoma" panose="020B0604030504040204" pitchFamily="34" charset="0"/>
              </a:rPr>
              <a:t>DCEM 2</a:t>
            </a:r>
            <a:endParaRPr lang="fr-TN" sz="2000" dirty="0">
              <a:latin typeface="Tahoma" panose="020B0604030504040204" pitchFamily="34" charset="0"/>
              <a:ea typeface="Tahoma" panose="020B0604030504040204" pitchFamily="34" charset="0"/>
              <a:cs typeface="Tahoma" panose="020B0604030504040204" pitchFamily="34" charset="0"/>
            </a:endParaRPr>
          </a:p>
          <a:p>
            <a:r>
              <a:rPr lang="fr-TN" sz="2000" dirty="0">
                <a:latin typeface="Tahoma" panose="020B0604030504040204" pitchFamily="34" charset="0"/>
                <a:ea typeface="Tahoma" panose="020B0604030504040204" pitchFamily="34" charset="0"/>
                <a:cs typeface="Tahoma" panose="020B0604030504040204" pitchFamily="34" charset="0"/>
              </a:rPr>
              <a:t>Certificat: </a:t>
            </a:r>
            <a:r>
              <a:rPr lang="fr-FR" sz="2000" dirty="0">
                <a:latin typeface="Tahoma" panose="020B0604030504040204" pitchFamily="34" charset="0"/>
                <a:ea typeface="Tahoma" panose="020B0604030504040204" pitchFamily="34" charset="0"/>
                <a:cs typeface="Tahoma" panose="020B0604030504040204" pitchFamily="34" charset="0"/>
              </a:rPr>
              <a:t>Chirurgie digestive et viscérale</a:t>
            </a:r>
            <a:endParaRPr lang="fr-TN" sz="2000" dirty="0">
              <a:latin typeface="Tahoma" panose="020B0604030504040204" pitchFamily="34" charset="0"/>
              <a:ea typeface="Tahoma" panose="020B0604030504040204" pitchFamily="34" charset="0"/>
              <a:cs typeface="Tahoma" panose="020B0604030504040204" pitchFamily="34" charset="0"/>
            </a:endParaRPr>
          </a:p>
          <a:p>
            <a:r>
              <a:rPr lang="fr-TN" sz="2000" dirty="0">
                <a:latin typeface="Tahoma" panose="020B0604030504040204" pitchFamily="34" charset="0"/>
                <a:ea typeface="Tahoma" panose="020B0604030504040204" pitchFamily="34" charset="0"/>
                <a:cs typeface="Tahoma" panose="020B0604030504040204" pitchFamily="34" charset="0"/>
              </a:rPr>
              <a:t>Année universitaire: </a:t>
            </a:r>
            <a:r>
              <a:rPr lang="fr-FR" sz="2000" dirty="0">
                <a:latin typeface="Tahoma" panose="020B0604030504040204" pitchFamily="34" charset="0"/>
                <a:ea typeface="Tahoma" panose="020B0604030504040204" pitchFamily="34" charset="0"/>
                <a:cs typeface="Tahoma" panose="020B0604030504040204" pitchFamily="34" charset="0"/>
              </a:rPr>
              <a:t>2024/2025</a:t>
            </a:r>
            <a:endParaRPr lang="fr-TN" sz="2000" dirty="0">
              <a:latin typeface="Tahoma" panose="020B0604030504040204" pitchFamily="34" charset="0"/>
              <a:ea typeface="Tahoma" panose="020B0604030504040204" pitchFamily="34" charset="0"/>
              <a:cs typeface="Tahoma" panose="020B0604030504040204" pitchFamily="34" charset="0"/>
            </a:endParaRPr>
          </a:p>
        </p:txBody>
      </p:sp>
      <p:sp>
        <p:nvSpPr>
          <p:cNvPr id="5" name="ZoneTexte 4">
            <a:extLst>
              <a:ext uri="{FF2B5EF4-FFF2-40B4-BE49-F238E27FC236}">
                <a16:creationId xmlns:a16="http://schemas.microsoft.com/office/drawing/2014/main" id="{CD8A09BC-879E-B9F0-C1F0-AAF09CE6E6B4}"/>
              </a:ext>
            </a:extLst>
          </p:cNvPr>
          <p:cNvSpPr txBox="1"/>
          <p:nvPr/>
        </p:nvSpPr>
        <p:spPr>
          <a:xfrm>
            <a:off x="8575288" y="223024"/>
            <a:ext cx="1538868" cy="369332"/>
          </a:xfrm>
          <a:prstGeom prst="rect">
            <a:avLst/>
          </a:prstGeom>
          <a:noFill/>
        </p:spPr>
        <p:txBody>
          <a:bodyPr wrap="square" rtlCol="0">
            <a:spAutoFit/>
          </a:bodyPr>
          <a:lstStyle/>
          <a:p>
            <a:r>
              <a:rPr lang="fr-FR" dirty="0"/>
              <a:t>CPE-FR-05-00 </a:t>
            </a:r>
            <a:endParaRPr lang="fr-TN" dirty="0"/>
          </a:p>
        </p:txBody>
      </p:sp>
    </p:spTree>
    <p:extLst>
      <p:ext uri="{BB962C8B-B14F-4D97-AF65-F5344CB8AC3E}">
        <p14:creationId xmlns:p14="http://schemas.microsoft.com/office/powerpoint/2010/main" val="2166563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B95194-A8CB-477C-99E8-792CA136B5FA}"/>
              </a:ext>
            </a:extLst>
          </p:cNvPr>
          <p:cNvSpPr>
            <a:spLocks noGrp="1"/>
          </p:cNvSpPr>
          <p:nvPr>
            <p:ph type="title"/>
          </p:nvPr>
        </p:nvSpPr>
        <p:spPr>
          <a:xfrm>
            <a:off x="838200" y="500062"/>
            <a:ext cx="10515600" cy="1325563"/>
          </a:xfrm>
        </p:spPr>
        <p:txBody>
          <a:bodyPr>
            <a:noAutofit/>
          </a:bodyPr>
          <a:lstStyle/>
          <a:p>
            <a:r>
              <a:rPr lang="fr-FR" sz="3600" b="1" dirty="0"/>
              <a:t>QCM 1</a:t>
            </a:r>
            <a:r>
              <a:rPr lang="fr-FR" sz="3600" dirty="0"/>
              <a:t>: Quels sont parmi les éléments de l’anamnèse, ceux qui sont en faveur </a:t>
            </a:r>
            <a:r>
              <a:rPr lang="fr-FR" sz="3600"/>
              <a:t>du KHF</a:t>
            </a:r>
            <a:r>
              <a:rPr lang="fr-FR" sz="3600" dirty="0"/>
              <a:t>? </a:t>
            </a:r>
            <a:endParaRPr lang="fr-TN" sz="3600" dirty="0"/>
          </a:p>
        </p:txBody>
      </p:sp>
      <p:sp>
        <p:nvSpPr>
          <p:cNvPr id="3" name="Espace réservé du contenu 2">
            <a:extLst>
              <a:ext uri="{FF2B5EF4-FFF2-40B4-BE49-F238E27FC236}">
                <a16:creationId xmlns:a16="http://schemas.microsoft.com/office/drawing/2014/main" id="{AF205C17-B8C1-47CF-94C5-0821CED0899B}"/>
              </a:ext>
            </a:extLst>
          </p:cNvPr>
          <p:cNvSpPr>
            <a:spLocks noGrp="1"/>
          </p:cNvSpPr>
          <p:nvPr>
            <p:ph idx="1"/>
          </p:nvPr>
        </p:nvSpPr>
        <p:spPr>
          <a:xfrm>
            <a:off x="838200" y="2038594"/>
            <a:ext cx="10515600" cy="4351338"/>
          </a:xfrm>
        </p:spPr>
        <p:txBody>
          <a:bodyPr>
            <a:normAutofit/>
          </a:bodyPr>
          <a:lstStyle/>
          <a:p>
            <a:pPr marL="0" indent="0">
              <a:lnSpc>
                <a:spcPct val="200000"/>
              </a:lnSpc>
              <a:buNone/>
            </a:pPr>
            <a:r>
              <a:rPr lang="fr-FR" sz="2400" dirty="0"/>
              <a:t>1/ L’origine rurale</a:t>
            </a:r>
          </a:p>
          <a:p>
            <a:pPr marL="0" indent="0">
              <a:lnSpc>
                <a:spcPct val="200000"/>
              </a:lnSpc>
              <a:buNone/>
            </a:pPr>
            <a:r>
              <a:rPr lang="fr-FR" sz="2400" dirty="0"/>
              <a:t>2/ Le sexe féminin</a:t>
            </a:r>
          </a:p>
          <a:p>
            <a:pPr marL="0" indent="0">
              <a:lnSpc>
                <a:spcPct val="200000"/>
              </a:lnSpc>
              <a:buNone/>
            </a:pPr>
            <a:r>
              <a:rPr lang="fr-FR" sz="2400" dirty="0"/>
              <a:t>3/ La profession</a:t>
            </a:r>
          </a:p>
          <a:p>
            <a:pPr marL="0" indent="0">
              <a:lnSpc>
                <a:spcPct val="200000"/>
              </a:lnSpc>
              <a:buNone/>
            </a:pPr>
            <a:r>
              <a:rPr lang="fr-FR" sz="2400" dirty="0"/>
              <a:t>4/ La douleur de l’HCD type de pesanteur</a:t>
            </a:r>
          </a:p>
          <a:p>
            <a:pPr marL="0" indent="0">
              <a:lnSpc>
                <a:spcPct val="200000"/>
              </a:lnSpc>
              <a:buNone/>
            </a:pPr>
            <a:r>
              <a:rPr lang="fr-FR" sz="2400" b="1" dirty="0">
                <a:solidFill>
                  <a:srgbClr val="00B050"/>
                </a:solidFill>
              </a:rPr>
              <a:t>Réponse : 1-3-4</a:t>
            </a:r>
            <a:endParaRPr lang="fr-TN" sz="2400" b="1" dirty="0">
              <a:solidFill>
                <a:srgbClr val="00B050"/>
              </a:solidFill>
            </a:endParaRPr>
          </a:p>
        </p:txBody>
      </p:sp>
    </p:spTree>
    <p:extLst>
      <p:ext uri="{BB962C8B-B14F-4D97-AF65-F5344CB8AC3E}">
        <p14:creationId xmlns:p14="http://schemas.microsoft.com/office/powerpoint/2010/main" val="2896242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p:txBody>
          <a:bodyPr>
            <a:normAutofit/>
          </a:bodyPr>
          <a:lstStyle/>
          <a:p>
            <a:r>
              <a:rPr lang="fr-FR" sz="4000" b="1" dirty="0">
                <a:solidFill>
                  <a:srgbClr val="002060"/>
                </a:solidFill>
              </a:rPr>
              <a:t>Epidémiologie :</a:t>
            </a:r>
            <a:endParaRPr lang="fr-TN" sz="4000" b="1" dirty="0">
              <a:solidFill>
                <a:srgbClr val="002060"/>
              </a:solidFill>
            </a:endParaRPr>
          </a:p>
        </p:txBody>
      </p:sp>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a:xfrm>
            <a:off x="673768" y="1632787"/>
            <a:ext cx="10680032" cy="5032375"/>
          </a:xfrm>
        </p:spPr>
        <p:txBody>
          <a:bodyPr>
            <a:normAutofit fontScale="85000" lnSpcReduction="10000"/>
          </a:bodyPr>
          <a:lstStyle/>
          <a:p>
            <a:pPr>
              <a:lnSpc>
                <a:spcPct val="150000"/>
              </a:lnSpc>
            </a:pPr>
            <a:r>
              <a:rPr lang="fr-FR" dirty="0"/>
              <a:t>Zoonose qui sévit à l’état endémique dans les régions d’élevage ovin pastoral traditionnel (moutons gardés par des chiens)</a:t>
            </a:r>
          </a:p>
          <a:p>
            <a:pPr>
              <a:lnSpc>
                <a:spcPct val="150000"/>
              </a:lnSpc>
            </a:pPr>
            <a:r>
              <a:rPr lang="fr-FR" dirty="0"/>
              <a:t> Grands foyers mondiaux : </a:t>
            </a:r>
            <a:r>
              <a:rPr lang="fr-FR" b="1" dirty="0"/>
              <a:t>bassin méditerranéen </a:t>
            </a:r>
            <a:r>
              <a:rPr lang="fr-FR" dirty="0"/>
              <a:t>et particulièrement l’Afrique du Nord, l’Amérique du Sud, l’Australie, certaines régions de l’Afrique de l’Est (Kenya+++), Asie Centrale et la Chine du Nord</a:t>
            </a:r>
          </a:p>
          <a:p>
            <a:pPr>
              <a:lnSpc>
                <a:spcPct val="150000"/>
              </a:lnSpc>
            </a:pPr>
            <a:r>
              <a:rPr lang="fr-FR" dirty="0"/>
              <a:t>En Tunisie : Son</a:t>
            </a:r>
            <a:r>
              <a:rPr lang="fr-FR" b="1" dirty="0"/>
              <a:t> incidence </a:t>
            </a:r>
            <a:r>
              <a:rPr lang="fr-FR" dirty="0"/>
              <a:t>chirurgicale annuelle est d'environ 12,6/100000 habitants</a:t>
            </a:r>
          </a:p>
          <a:p>
            <a:pPr>
              <a:lnSpc>
                <a:spcPct val="150000"/>
              </a:lnSpc>
            </a:pPr>
            <a:r>
              <a:rPr lang="fr-FR" dirty="0"/>
              <a:t>La </a:t>
            </a:r>
            <a:r>
              <a:rPr lang="fr-FR" b="1" dirty="0"/>
              <a:t>prévalence sérologique </a:t>
            </a:r>
            <a:r>
              <a:rPr lang="fr-FR" dirty="0"/>
              <a:t>et/ou </a:t>
            </a:r>
            <a:r>
              <a:rPr lang="fr-FR" b="1" dirty="0"/>
              <a:t>échographique </a:t>
            </a:r>
            <a:r>
              <a:rPr lang="fr-FR" dirty="0"/>
              <a:t>et du portage asymptomatique varie selon les études et les régions de 1,5 à 4%</a:t>
            </a:r>
            <a:endParaRPr lang="fr-TN" dirty="0"/>
          </a:p>
        </p:txBody>
      </p:sp>
    </p:spTree>
    <p:extLst>
      <p:ext uri="{BB962C8B-B14F-4D97-AF65-F5344CB8AC3E}">
        <p14:creationId xmlns:p14="http://schemas.microsoft.com/office/powerpoint/2010/main" val="301889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a:xfrm>
            <a:off x="838200" y="1690688"/>
            <a:ext cx="10515600" cy="4486275"/>
          </a:xfrm>
        </p:spPr>
        <p:txBody>
          <a:bodyPr>
            <a:normAutofit lnSpcReduction="10000"/>
          </a:bodyPr>
          <a:lstStyle/>
          <a:p>
            <a:pPr>
              <a:lnSpc>
                <a:spcPct val="200000"/>
              </a:lnSpc>
            </a:pPr>
            <a:r>
              <a:rPr lang="fr-FR" sz="2400" b="1" dirty="0">
                <a:solidFill>
                  <a:srgbClr val="002060"/>
                </a:solidFill>
              </a:rPr>
              <a:t>Facteurs de risque : </a:t>
            </a:r>
            <a:r>
              <a:rPr lang="fr-FR" sz="2400" b="1" dirty="0"/>
              <a:t>l’origine rurale </a:t>
            </a:r>
            <a:r>
              <a:rPr lang="fr-FR" sz="2400" dirty="0"/>
              <a:t>avec notion de présence de moutons et de chiens dans l’entourage, </a:t>
            </a:r>
            <a:r>
              <a:rPr lang="fr-FR" sz="2400" b="1" dirty="0"/>
              <a:t>certaines professions, telles que les ouvriers agricoles, les bergers,…</a:t>
            </a:r>
          </a:p>
          <a:p>
            <a:pPr>
              <a:lnSpc>
                <a:spcPct val="200000"/>
              </a:lnSpc>
            </a:pPr>
            <a:r>
              <a:rPr lang="fr-FR" sz="2400" dirty="0"/>
              <a:t> Localisation </a:t>
            </a:r>
            <a:r>
              <a:rPr lang="fr-FR" sz="2400" b="1" dirty="0"/>
              <a:t>hépatique : </a:t>
            </a:r>
            <a:r>
              <a:rPr lang="fr-FR" sz="2400" dirty="0"/>
              <a:t>principale localisation (60% des cas)</a:t>
            </a:r>
          </a:p>
          <a:p>
            <a:pPr>
              <a:lnSpc>
                <a:spcPct val="200000"/>
              </a:lnSpc>
            </a:pPr>
            <a:r>
              <a:rPr lang="fr-FR" sz="2400" dirty="0"/>
              <a:t>Touche essentiellement </a:t>
            </a:r>
            <a:r>
              <a:rPr lang="fr-FR" sz="2400" b="1" dirty="0"/>
              <a:t>l’adulte jeune</a:t>
            </a:r>
            <a:r>
              <a:rPr lang="fr-FR" sz="2400" dirty="0"/>
              <a:t>, avec un âge moyen de 40 ans, </a:t>
            </a:r>
            <a:r>
              <a:rPr lang="fr-FR" sz="2400" b="1" dirty="0"/>
              <a:t>sans prédominance de genre</a:t>
            </a:r>
            <a:r>
              <a:rPr lang="fr-FR" sz="2400" dirty="0"/>
              <a:t>.</a:t>
            </a:r>
            <a:endParaRPr lang="fr-TN" sz="2400" dirty="0"/>
          </a:p>
        </p:txBody>
      </p:sp>
      <p:sp>
        <p:nvSpPr>
          <p:cNvPr id="4" name="Titre 1">
            <a:extLst>
              <a:ext uri="{FF2B5EF4-FFF2-40B4-BE49-F238E27FC236}">
                <a16:creationId xmlns:a16="http://schemas.microsoft.com/office/drawing/2014/main" id="{06DBF400-B613-46A8-AF00-56A0467DD11C}"/>
              </a:ext>
            </a:extLst>
          </p:cNvPr>
          <p:cNvSpPr>
            <a:spLocks noGrp="1"/>
          </p:cNvSpPr>
          <p:nvPr>
            <p:ph type="title"/>
          </p:nvPr>
        </p:nvSpPr>
        <p:spPr>
          <a:xfrm>
            <a:off x="838200" y="365125"/>
            <a:ext cx="10515600" cy="1325563"/>
          </a:xfrm>
        </p:spPr>
        <p:txBody>
          <a:bodyPr>
            <a:normAutofit/>
          </a:bodyPr>
          <a:lstStyle/>
          <a:p>
            <a:r>
              <a:rPr lang="fr-FR" sz="4000" b="1" dirty="0">
                <a:solidFill>
                  <a:srgbClr val="002060"/>
                </a:solidFill>
              </a:rPr>
              <a:t>Epidémiologie :</a:t>
            </a:r>
            <a:endParaRPr lang="fr-TN" sz="4000" b="1" dirty="0">
              <a:solidFill>
                <a:srgbClr val="002060"/>
              </a:solidFill>
            </a:endParaRPr>
          </a:p>
        </p:txBody>
      </p:sp>
    </p:spTree>
    <p:extLst>
      <p:ext uri="{BB962C8B-B14F-4D97-AF65-F5344CB8AC3E}">
        <p14:creationId xmlns:p14="http://schemas.microsoft.com/office/powerpoint/2010/main" val="315611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p:txBody>
          <a:bodyPr>
            <a:normAutofit/>
          </a:bodyPr>
          <a:lstStyle/>
          <a:p>
            <a:r>
              <a:rPr lang="fr-FR" sz="4000" b="1" dirty="0">
                <a:solidFill>
                  <a:srgbClr val="002060"/>
                </a:solidFill>
              </a:rPr>
              <a:t>Physiopathologie :</a:t>
            </a:r>
            <a:endParaRPr lang="fr-TN" sz="4000" b="1" dirty="0">
              <a:solidFill>
                <a:srgbClr val="002060"/>
              </a:solidFill>
            </a:endParaRPr>
          </a:p>
        </p:txBody>
      </p:sp>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a:xfrm>
            <a:off x="587829" y="1809296"/>
            <a:ext cx="9029700" cy="4351338"/>
          </a:xfrm>
        </p:spPr>
        <p:txBody>
          <a:bodyPr>
            <a:normAutofit/>
          </a:bodyPr>
          <a:lstStyle/>
          <a:p>
            <a:pPr marL="0" indent="0">
              <a:buNone/>
            </a:pPr>
            <a:r>
              <a:rPr lang="fr-FR" sz="2400" b="1" dirty="0">
                <a:solidFill>
                  <a:srgbClr val="002060"/>
                </a:solidFill>
              </a:rPr>
              <a:t>Agent pathogène</a:t>
            </a:r>
          </a:p>
          <a:p>
            <a:pPr>
              <a:lnSpc>
                <a:spcPct val="150000"/>
              </a:lnSpc>
            </a:pPr>
            <a:r>
              <a:rPr lang="fr-FR" sz="2400" b="1" dirty="0"/>
              <a:t>Le ver adulte :</a:t>
            </a:r>
          </a:p>
          <a:p>
            <a:pPr marL="0" indent="0">
              <a:lnSpc>
                <a:spcPct val="150000"/>
              </a:lnSpc>
              <a:buNone/>
            </a:pPr>
            <a:r>
              <a:rPr lang="fr-FR" sz="2400" b="1" dirty="0"/>
              <a:t> </a:t>
            </a:r>
            <a:r>
              <a:rPr lang="fr-FR" sz="2400" dirty="0"/>
              <a:t>Il vit dans l'intestin grêle du chien, hôte définitif du parasite. C'est un petit ténia de 4 à 7 mm de long. </a:t>
            </a:r>
          </a:p>
          <a:p>
            <a:pPr marL="0" indent="0">
              <a:lnSpc>
                <a:spcPct val="150000"/>
              </a:lnSpc>
              <a:buNone/>
            </a:pPr>
            <a:r>
              <a:rPr lang="fr-FR" sz="2400" dirty="0"/>
              <a:t>Sa longévité est </a:t>
            </a:r>
            <a:r>
              <a:rPr lang="fr-FR" sz="2400" b="1" dirty="0">
                <a:solidFill>
                  <a:srgbClr val="C00000"/>
                </a:solidFill>
              </a:rPr>
              <a:t>de 24 mois </a:t>
            </a:r>
            <a:r>
              <a:rPr lang="fr-FR" sz="2400" dirty="0"/>
              <a:t>environ </a:t>
            </a:r>
          </a:p>
          <a:p>
            <a:pPr marL="0" indent="0">
              <a:lnSpc>
                <a:spcPct val="150000"/>
              </a:lnSpc>
              <a:buNone/>
            </a:pPr>
            <a:r>
              <a:rPr lang="fr-FR" sz="2400" dirty="0"/>
              <a:t>    dans la paroi intestinale du chien</a:t>
            </a:r>
          </a:p>
          <a:p>
            <a:pPr marL="0" indent="0">
              <a:lnSpc>
                <a:spcPct val="150000"/>
              </a:lnSpc>
              <a:buNone/>
            </a:pPr>
            <a:r>
              <a:rPr lang="fr-FR" sz="2400" dirty="0"/>
              <a:t> Il est constitué d'une tête, d'un cou et d'un corps </a:t>
            </a:r>
          </a:p>
        </p:txBody>
      </p:sp>
      <p:pic>
        <p:nvPicPr>
          <p:cNvPr id="5" name="Image 4">
            <a:extLst>
              <a:ext uri="{FF2B5EF4-FFF2-40B4-BE49-F238E27FC236}">
                <a16:creationId xmlns:a16="http://schemas.microsoft.com/office/drawing/2014/main" id="{0AE5F0A8-AF19-43C0-BC74-9AA4C242A717}"/>
              </a:ext>
            </a:extLst>
          </p:cNvPr>
          <p:cNvPicPr>
            <a:picLocks noChangeAspect="1"/>
          </p:cNvPicPr>
          <p:nvPr/>
        </p:nvPicPr>
        <p:blipFill>
          <a:blip r:embed="rId2"/>
          <a:stretch>
            <a:fillRect/>
          </a:stretch>
        </p:blipFill>
        <p:spPr>
          <a:xfrm>
            <a:off x="7739740" y="3610237"/>
            <a:ext cx="4278087" cy="2550397"/>
          </a:xfrm>
          <a:prstGeom prst="rect">
            <a:avLst/>
          </a:prstGeom>
        </p:spPr>
      </p:pic>
    </p:spTree>
    <p:extLst>
      <p:ext uri="{BB962C8B-B14F-4D97-AF65-F5344CB8AC3E}">
        <p14:creationId xmlns:p14="http://schemas.microsoft.com/office/powerpoint/2010/main" val="356947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74AA7C8F-F7D3-4DA4-9515-AB4171D22626}"/>
              </a:ext>
            </a:extLst>
          </p:cNvPr>
          <p:cNvPicPr>
            <a:picLocks noGrp="1" noChangeAspect="1"/>
          </p:cNvPicPr>
          <p:nvPr>
            <p:ph idx="1"/>
          </p:nvPr>
        </p:nvPicPr>
        <p:blipFill>
          <a:blip r:embed="rId2"/>
          <a:stretch>
            <a:fillRect/>
          </a:stretch>
        </p:blipFill>
        <p:spPr>
          <a:xfrm>
            <a:off x="5193388" y="4157057"/>
            <a:ext cx="6573167" cy="2210108"/>
          </a:xfrm>
        </p:spPr>
      </p:pic>
      <p:sp>
        <p:nvSpPr>
          <p:cNvPr id="7" name="ZoneTexte 6">
            <a:extLst>
              <a:ext uri="{FF2B5EF4-FFF2-40B4-BE49-F238E27FC236}">
                <a16:creationId xmlns:a16="http://schemas.microsoft.com/office/drawing/2014/main" id="{FA9498B9-A9A1-4E0B-9E66-6A6F2B59FE14}"/>
              </a:ext>
            </a:extLst>
          </p:cNvPr>
          <p:cNvSpPr txBox="1"/>
          <p:nvPr/>
        </p:nvSpPr>
        <p:spPr>
          <a:xfrm>
            <a:off x="636813" y="1959429"/>
            <a:ext cx="11309356" cy="3710311"/>
          </a:xfrm>
          <a:prstGeom prst="rect">
            <a:avLst/>
          </a:prstGeom>
          <a:noFill/>
        </p:spPr>
        <p:txBody>
          <a:bodyPr wrap="square">
            <a:spAutoFit/>
          </a:bodyPr>
          <a:lstStyle/>
          <a:p>
            <a:r>
              <a:rPr lang="fr-FR" sz="2400" b="1" dirty="0">
                <a:solidFill>
                  <a:srgbClr val="002060"/>
                </a:solidFill>
                <a:latin typeface="Tahoma" panose="020B0604030504040204" pitchFamily="34" charset="0"/>
                <a:ea typeface="Tahoma" panose="020B0604030504040204" pitchFamily="34" charset="0"/>
                <a:cs typeface="Tahoma" panose="020B0604030504040204" pitchFamily="34" charset="0"/>
              </a:rPr>
              <a:t>Agent pathogène</a:t>
            </a:r>
            <a:endParaRPr lang="fr-FR" sz="24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r>
              <a:rPr lang="fr-FR" sz="2400" b="1" dirty="0">
                <a:latin typeface="Tahoma" panose="020B0604030504040204" pitchFamily="34" charset="0"/>
                <a:ea typeface="Tahoma" panose="020B0604030504040204" pitchFamily="34" charset="0"/>
                <a:cs typeface="Tahoma" panose="020B0604030504040204" pitchFamily="34" charset="0"/>
              </a:rPr>
              <a:t>Les</a:t>
            </a:r>
            <a:r>
              <a:rPr lang="fr-FR" sz="2400" dirty="0">
                <a:latin typeface="Tahoma" panose="020B0604030504040204" pitchFamily="34" charset="0"/>
                <a:ea typeface="Tahoma" panose="020B0604030504040204" pitchFamily="34" charset="0"/>
                <a:cs typeface="Tahoma" panose="020B0604030504040204" pitchFamily="34" charset="0"/>
              </a:rPr>
              <a:t> </a:t>
            </a:r>
            <a:r>
              <a:rPr lang="fr-FR" sz="2400" b="1" dirty="0">
                <a:latin typeface="Tahoma" panose="020B0604030504040204" pitchFamily="34" charset="0"/>
                <a:ea typeface="Tahoma" panose="020B0604030504040204" pitchFamily="34" charset="0"/>
                <a:cs typeface="Tahoma" panose="020B0604030504040204" pitchFamily="34" charset="0"/>
              </a:rPr>
              <a:t>œufs : </a:t>
            </a:r>
          </a:p>
          <a:p>
            <a:pPr marL="342900" indent="-342900">
              <a:lnSpc>
                <a:spcPct val="150000"/>
              </a:lnSpc>
              <a:buFont typeface="Arial" panose="020B0604020202020204" pitchFamily="34" charset="0"/>
              <a:buChar char="•"/>
            </a:pPr>
            <a:r>
              <a:rPr lang="fr-FR" sz="2400" dirty="0">
                <a:latin typeface="Tahoma" panose="020B0604030504040204" pitchFamily="34" charset="0"/>
                <a:ea typeface="Tahoma" panose="020B0604030504040204" pitchFamily="34" charset="0"/>
                <a:cs typeface="Tahoma" panose="020B0604030504040204" pitchFamily="34" charset="0"/>
              </a:rPr>
              <a:t>entourés d'une coque externe très fragile et d'une coque interne, épaisse, striée embryophore, qui assure à l’œuf sa résistance dans le milieu extérieur</a:t>
            </a:r>
          </a:p>
          <a:p>
            <a:pPr marL="342900" indent="-342900">
              <a:lnSpc>
                <a:spcPct val="150000"/>
              </a:lnSpc>
              <a:buFont typeface="Arial" panose="020B0604020202020204" pitchFamily="34" charset="0"/>
              <a:buChar char="•"/>
            </a:pPr>
            <a:r>
              <a:rPr lang="fr-FR" sz="2400" dirty="0">
                <a:latin typeface="Tahoma" panose="020B0604030504040204" pitchFamily="34" charset="0"/>
                <a:ea typeface="Tahoma" panose="020B0604030504040204" pitchFamily="34" charset="0"/>
                <a:cs typeface="Tahoma" panose="020B0604030504040204" pitchFamily="34" charset="0"/>
              </a:rPr>
              <a:t>A l'intérieur, il y a l'embryon</a:t>
            </a:r>
          </a:p>
          <a:p>
            <a:pPr>
              <a:lnSpc>
                <a:spcPct val="150000"/>
              </a:lnSpc>
            </a:pPr>
            <a:endParaRPr lang="fr-FR" sz="2400" dirty="0">
              <a:latin typeface="Tahoma" panose="020B0604030504040204" pitchFamily="34" charset="0"/>
              <a:ea typeface="Tahoma" panose="020B0604030504040204" pitchFamily="34" charset="0"/>
              <a:cs typeface="Tahoma" panose="020B0604030504040204" pitchFamily="34" charset="0"/>
            </a:endParaRPr>
          </a:p>
          <a:p>
            <a:pPr marL="342900" indent="-342900">
              <a:lnSpc>
                <a:spcPct val="150000"/>
              </a:lnSpc>
              <a:buFont typeface="Arial" panose="020B0604020202020204" pitchFamily="34" charset="0"/>
              <a:buChar char="•"/>
            </a:pPr>
            <a:r>
              <a:rPr lang="fr-FR" sz="2400" dirty="0">
                <a:latin typeface="Tahoma" panose="020B0604030504040204" pitchFamily="34" charset="0"/>
                <a:ea typeface="Tahoma" panose="020B0604030504040204" pitchFamily="34" charset="0"/>
                <a:cs typeface="Tahoma" panose="020B0604030504040204" pitchFamily="34" charset="0"/>
              </a:rPr>
              <a:t>Longévité : </a:t>
            </a:r>
            <a:r>
              <a:rPr lang="fr-FR" sz="2400" b="1" dirty="0">
                <a:latin typeface="Tahoma" panose="020B0604030504040204" pitchFamily="34" charset="0"/>
                <a:ea typeface="Tahoma" panose="020B0604030504040204" pitchFamily="34" charset="0"/>
                <a:cs typeface="Tahoma" panose="020B0604030504040204" pitchFamily="34" charset="0"/>
              </a:rPr>
              <a:t>18 mois </a:t>
            </a:r>
            <a:endParaRPr lang="fr-TN" sz="4800" b="1" dirty="0">
              <a:latin typeface="Tahoma" panose="020B0604030504040204" pitchFamily="34" charset="0"/>
              <a:ea typeface="Tahoma" panose="020B0604030504040204" pitchFamily="34" charset="0"/>
              <a:cs typeface="Tahoma" panose="020B0604030504040204" pitchFamily="34" charset="0"/>
            </a:endParaRPr>
          </a:p>
        </p:txBody>
      </p:sp>
      <p:sp>
        <p:nvSpPr>
          <p:cNvPr id="8" name="Titre 1">
            <a:extLst>
              <a:ext uri="{FF2B5EF4-FFF2-40B4-BE49-F238E27FC236}">
                <a16:creationId xmlns:a16="http://schemas.microsoft.com/office/drawing/2014/main" id="{99451623-F717-4A31-8F96-EEDDE4D06FD2}"/>
              </a:ext>
            </a:extLst>
          </p:cNvPr>
          <p:cNvSpPr>
            <a:spLocks noGrp="1"/>
          </p:cNvSpPr>
          <p:nvPr>
            <p:ph type="title"/>
          </p:nvPr>
        </p:nvSpPr>
        <p:spPr>
          <a:xfrm>
            <a:off x="838200" y="365125"/>
            <a:ext cx="10515600" cy="1325563"/>
          </a:xfrm>
        </p:spPr>
        <p:txBody>
          <a:bodyPr>
            <a:normAutofit/>
          </a:bodyPr>
          <a:lstStyle/>
          <a:p>
            <a:r>
              <a:rPr lang="fr-FR" sz="4000" b="1" dirty="0">
                <a:solidFill>
                  <a:srgbClr val="002060"/>
                </a:solidFill>
              </a:rPr>
              <a:t>Physiopathologie :</a:t>
            </a:r>
            <a:endParaRPr lang="fr-TN" sz="4000" b="1" dirty="0">
              <a:solidFill>
                <a:srgbClr val="002060"/>
              </a:solidFill>
            </a:endParaRPr>
          </a:p>
        </p:txBody>
      </p:sp>
    </p:spTree>
    <p:extLst>
      <p:ext uri="{BB962C8B-B14F-4D97-AF65-F5344CB8AC3E}">
        <p14:creationId xmlns:p14="http://schemas.microsoft.com/office/powerpoint/2010/main" val="80308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A9498B9-A9A1-4E0B-9E66-6A6F2B59FE14}"/>
              </a:ext>
            </a:extLst>
          </p:cNvPr>
          <p:cNvSpPr txBox="1"/>
          <p:nvPr/>
        </p:nvSpPr>
        <p:spPr>
          <a:xfrm>
            <a:off x="441322" y="1690688"/>
            <a:ext cx="11309356" cy="1419043"/>
          </a:xfrm>
          <a:prstGeom prst="rect">
            <a:avLst/>
          </a:prstGeom>
          <a:noFill/>
        </p:spPr>
        <p:txBody>
          <a:bodyPr wrap="square">
            <a:spAutoFit/>
          </a:bodyPr>
          <a:lstStyle/>
          <a:p>
            <a:r>
              <a:rPr lang="fr-FR" sz="2400" b="1" dirty="0">
                <a:solidFill>
                  <a:srgbClr val="002060"/>
                </a:solidFill>
                <a:latin typeface="Tahoma" panose="020B0604030504040204" pitchFamily="34" charset="0"/>
                <a:ea typeface="Tahoma" panose="020B0604030504040204" pitchFamily="34" charset="0"/>
                <a:cs typeface="Tahoma" panose="020B0604030504040204" pitchFamily="34" charset="0"/>
              </a:rPr>
              <a:t>Agent pathogène</a:t>
            </a:r>
            <a:endParaRPr lang="fr-FR" sz="2400" dirty="0">
              <a:latin typeface="Tahoma" panose="020B0604030504040204" pitchFamily="34" charset="0"/>
              <a:ea typeface="Tahoma" panose="020B0604030504040204" pitchFamily="34" charset="0"/>
              <a:cs typeface="Tahoma" panose="020B0604030504040204" pitchFamily="34" charset="0"/>
            </a:endParaRPr>
          </a:p>
          <a:p>
            <a:pPr>
              <a:lnSpc>
                <a:spcPct val="150000"/>
              </a:lnSpc>
            </a:pPr>
            <a:endParaRPr lang="fr-TN" sz="4800" b="1" dirty="0">
              <a:latin typeface="Tahoma" panose="020B0604030504040204" pitchFamily="34" charset="0"/>
              <a:ea typeface="Tahoma" panose="020B0604030504040204" pitchFamily="34" charset="0"/>
              <a:cs typeface="Tahoma" panose="020B0604030504040204" pitchFamily="34" charset="0"/>
            </a:endParaRPr>
          </a:p>
        </p:txBody>
      </p:sp>
      <p:sp>
        <p:nvSpPr>
          <p:cNvPr id="8" name="Titre 1">
            <a:extLst>
              <a:ext uri="{FF2B5EF4-FFF2-40B4-BE49-F238E27FC236}">
                <a16:creationId xmlns:a16="http://schemas.microsoft.com/office/drawing/2014/main" id="{99451623-F717-4A31-8F96-EEDDE4D06FD2}"/>
              </a:ext>
            </a:extLst>
          </p:cNvPr>
          <p:cNvSpPr>
            <a:spLocks noGrp="1"/>
          </p:cNvSpPr>
          <p:nvPr>
            <p:ph type="title"/>
          </p:nvPr>
        </p:nvSpPr>
        <p:spPr>
          <a:xfrm>
            <a:off x="838200" y="365125"/>
            <a:ext cx="10515600" cy="1325563"/>
          </a:xfrm>
        </p:spPr>
        <p:txBody>
          <a:bodyPr>
            <a:normAutofit/>
          </a:bodyPr>
          <a:lstStyle/>
          <a:p>
            <a:r>
              <a:rPr lang="fr-FR" sz="4000" b="1" dirty="0">
                <a:solidFill>
                  <a:srgbClr val="002060"/>
                </a:solidFill>
              </a:rPr>
              <a:t>Physiopathologie :</a:t>
            </a:r>
            <a:endParaRPr lang="fr-TN" sz="4000" b="1" dirty="0">
              <a:solidFill>
                <a:srgbClr val="002060"/>
              </a:solidFill>
            </a:endParaRPr>
          </a:p>
        </p:txBody>
      </p:sp>
      <p:sp>
        <p:nvSpPr>
          <p:cNvPr id="3" name="Espace réservé du contenu 2">
            <a:extLst>
              <a:ext uri="{FF2B5EF4-FFF2-40B4-BE49-F238E27FC236}">
                <a16:creationId xmlns:a16="http://schemas.microsoft.com/office/drawing/2014/main" id="{D4F745F3-4F17-4AA5-9294-19EF2A0F1381}"/>
              </a:ext>
            </a:extLst>
          </p:cNvPr>
          <p:cNvSpPr>
            <a:spLocks noGrp="1"/>
          </p:cNvSpPr>
          <p:nvPr>
            <p:ph idx="1"/>
          </p:nvPr>
        </p:nvSpPr>
        <p:spPr>
          <a:xfrm>
            <a:off x="707572" y="2602293"/>
            <a:ext cx="10515600" cy="4351338"/>
          </a:xfrm>
        </p:spPr>
        <p:txBody>
          <a:bodyPr>
            <a:normAutofit/>
          </a:bodyPr>
          <a:lstStyle/>
          <a:p>
            <a:pPr marL="0" indent="0">
              <a:buNone/>
            </a:pPr>
            <a:r>
              <a:rPr lang="fr-FR" sz="2400" b="1" dirty="0"/>
              <a:t>Forme larvaire ou kyste hydatique ou hydatide:</a:t>
            </a:r>
          </a:p>
          <a:p>
            <a:pPr>
              <a:lnSpc>
                <a:spcPct val="150000"/>
              </a:lnSpc>
            </a:pPr>
            <a:r>
              <a:rPr lang="fr-FR" sz="2400" dirty="0"/>
              <a:t>formation sphérique remplie de liquide hydatique </a:t>
            </a:r>
          </a:p>
          <a:p>
            <a:pPr>
              <a:lnSpc>
                <a:spcPct val="150000"/>
              </a:lnSpc>
            </a:pPr>
            <a:r>
              <a:rPr lang="fr-FR" sz="2400" dirty="0"/>
              <a:t>se développe chez les hôtes intermédiaires représentés par les herbivores, les omnivores et l'homme</a:t>
            </a:r>
          </a:p>
          <a:p>
            <a:pPr>
              <a:lnSpc>
                <a:spcPct val="150000"/>
              </a:lnSpc>
            </a:pPr>
            <a:r>
              <a:rPr lang="fr-FR" sz="2400" dirty="0"/>
              <a:t> Elle contient entre autre des </a:t>
            </a:r>
            <a:r>
              <a:rPr lang="fr-FR" sz="2400" b="1" dirty="0"/>
              <a:t>protoscolex</a:t>
            </a:r>
            <a:r>
              <a:rPr lang="fr-FR" sz="2400" dirty="0"/>
              <a:t> dont la longévité dans le milieu extérieur varie entre </a:t>
            </a:r>
            <a:r>
              <a:rPr lang="fr-FR" sz="2400" b="1" dirty="0">
                <a:solidFill>
                  <a:srgbClr val="C00000"/>
                </a:solidFill>
              </a:rPr>
              <a:t>quelques heures et quelques jours.</a:t>
            </a:r>
            <a:endParaRPr lang="fr-TN" sz="2400" b="1" dirty="0">
              <a:solidFill>
                <a:srgbClr val="C00000"/>
              </a:solidFill>
            </a:endParaRPr>
          </a:p>
        </p:txBody>
      </p:sp>
    </p:spTree>
    <p:extLst>
      <p:ext uri="{BB962C8B-B14F-4D97-AF65-F5344CB8AC3E}">
        <p14:creationId xmlns:p14="http://schemas.microsoft.com/office/powerpoint/2010/main" val="227724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a:xfrm>
            <a:off x="2275114" y="540205"/>
            <a:ext cx="10515600" cy="4351338"/>
          </a:xfrm>
        </p:spPr>
        <p:txBody>
          <a:bodyPr>
            <a:normAutofit/>
          </a:bodyPr>
          <a:lstStyle/>
          <a:p>
            <a:pPr marL="0" indent="0">
              <a:buNone/>
            </a:pPr>
            <a:r>
              <a:rPr lang="fr-FR" sz="3200" b="1" dirty="0">
                <a:solidFill>
                  <a:srgbClr val="002060"/>
                </a:solidFill>
              </a:rPr>
              <a:t>Cycle naturel du kyste hydatique </a:t>
            </a:r>
            <a:endParaRPr lang="fr-TN" sz="3200" b="1" dirty="0">
              <a:solidFill>
                <a:srgbClr val="002060"/>
              </a:solidFill>
            </a:endParaRPr>
          </a:p>
        </p:txBody>
      </p:sp>
      <p:pic>
        <p:nvPicPr>
          <p:cNvPr id="6" name="Image 5">
            <a:extLst>
              <a:ext uri="{FF2B5EF4-FFF2-40B4-BE49-F238E27FC236}">
                <a16:creationId xmlns:a16="http://schemas.microsoft.com/office/drawing/2014/main" id="{D0862EC6-E1EB-4562-9F82-FA069BEE1856}"/>
              </a:ext>
            </a:extLst>
          </p:cNvPr>
          <p:cNvPicPr>
            <a:picLocks noChangeAspect="1"/>
          </p:cNvPicPr>
          <p:nvPr/>
        </p:nvPicPr>
        <p:blipFill>
          <a:blip r:embed="rId3"/>
          <a:stretch>
            <a:fillRect/>
          </a:stretch>
        </p:blipFill>
        <p:spPr>
          <a:xfrm>
            <a:off x="1690007" y="1150647"/>
            <a:ext cx="8811986" cy="5732405"/>
          </a:xfrm>
          <a:prstGeom prst="rect">
            <a:avLst/>
          </a:prstGeom>
        </p:spPr>
      </p:pic>
    </p:spTree>
    <p:extLst>
      <p:ext uri="{BB962C8B-B14F-4D97-AF65-F5344CB8AC3E}">
        <p14:creationId xmlns:p14="http://schemas.microsoft.com/office/powerpoint/2010/main" val="899338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988EF0B6-0BBD-4813-ACA1-323CD059CF9E}"/>
              </a:ext>
            </a:extLst>
          </p:cNvPr>
          <p:cNvPicPr>
            <a:picLocks noGrp="1" noChangeAspect="1"/>
          </p:cNvPicPr>
          <p:nvPr>
            <p:ph idx="1"/>
          </p:nvPr>
        </p:nvPicPr>
        <p:blipFill>
          <a:blip r:embed="rId3"/>
          <a:stretch>
            <a:fillRect/>
          </a:stretch>
        </p:blipFill>
        <p:spPr>
          <a:xfrm>
            <a:off x="2057400" y="1326226"/>
            <a:ext cx="7919357" cy="5245585"/>
          </a:xfrm>
        </p:spPr>
      </p:pic>
      <p:sp>
        <p:nvSpPr>
          <p:cNvPr id="6" name="Espace réservé du contenu 2">
            <a:extLst>
              <a:ext uri="{FF2B5EF4-FFF2-40B4-BE49-F238E27FC236}">
                <a16:creationId xmlns:a16="http://schemas.microsoft.com/office/drawing/2014/main" id="{0B460CE8-9078-4954-B444-88DE25AEA71D}"/>
              </a:ext>
            </a:extLst>
          </p:cNvPr>
          <p:cNvSpPr>
            <a:spLocks noGrp="1"/>
          </p:cNvSpPr>
          <p:nvPr>
            <p:ph type="title"/>
          </p:nvPr>
        </p:nvSpPr>
        <p:spPr>
          <a:xfrm>
            <a:off x="838199" y="169182"/>
            <a:ext cx="10515600" cy="1325563"/>
          </a:xfrm>
        </p:spPr>
        <p:txBody>
          <a:bodyPr>
            <a:normAutofit/>
          </a:bodyPr>
          <a:lstStyle/>
          <a:p>
            <a:pPr marL="0" indent="0">
              <a:buNone/>
            </a:pPr>
            <a:r>
              <a:rPr lang="fr-FR" sz="3200" b="1" dirty="0">
                <a:solidFill>
                  <a:srgbClr val="002060"/>
                </a:solidFill>
              </a:rPr>
              <a:t>Cycle naturel du kyste hydatique </a:t>
            </a:r>
            <a:endParaRPr lang="fr-TN" sz="3200" b="1" dirty="0">
              <a:solidFill>
                <a:srgbClr val="002060"/>
              </a:solidFill>
            </a:endParaRPr>
          </a:p>
        </p:txBody>
      </p:sp>
    </p:spTree>
    <p:extLst>
      <p:ext uri="{BB962C8B-B14F-4D97-AF65-F5344CB8AC3E}">
        <p14:creationId xmlns:p14="http://schemas.microsoft.com/office/powerpoint/2010/main" val="200472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2B3598-D1F2-4385-8576-BC98049ED33D}"/>
              </a:ext>
            </a:extLst>
          </p:cNvPr>
          <p:cNvSpPr>
            <a:spLocks noGrp="1"/>
          </p:cNvSpPr>
          <p:nvPr>
            <p:ph type="title"/>
          </p:nvPr>
        </p:nvSpPr>
        <p:spPr>
          <a:xfrm>
            <a:off x="1441939" y="526974"/>
            <a:ext cx="9689123" cy="1325563"/>
          </a:xfrm>
        </p:spPr>
        <p:txBody>
          <a:bodyPr>
            <a:normAutofit fontScale="90000"/>
          </a:bodyPr>
          <a:lstStyle/>
          <a:p>
            <a:r>
              <a:rPr lang="fr-FR" sz="3600" b="1" dirty="0"/>
              <a:t>QCM 2 : </a:t>
            </a:r>
            <a:r>
              <a:rPr lang="fr-FR" sz="3600" dirty="0"/>
              <a:t>Une échographie demandé a montré cet aspect, quels sont les réponses justes parmi les suivantes  :</a:t>
            </a:r>
            <a:endParaRPr lang="fr-TN" sz="3600" dirty="0"/>
          </a:p>
        </p:txBody>
      </p:sp>
      <p:pic>
        <p:nvPicPr>
          <p:cNvPr id="5" name="Espace réservé du contenu 4">
            <a:extLst>
              <a:ext uri="{FF2B5EF4-FFF2-40B4-BE49-F238E27FC236}">
                <a16:creationId xmlns:a16="http://schemas.microsoft.com/office/drawing/2014/main" id="{FD611D04-7D9B-45D9-8CC6-E129617C02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31722" y="2422957"/>
            <a:ext cx="4384431" cy="3490238"/>
          </a:xfrm>
        </p:spPr>
      </p:pic>
      <p:sp>
        <p:nvSpPr>
          <p:cNvPr id="6" name="ZoneTexte 5">
            <a:extLst>
              <a:ext uri="{FF2B5EF4-FFF2-40B4-BE49-F238E27FC236}">
                <a16:creationId xmlns:a16="http://schemas.microsoft.com/office/drawing/2014/main" id="{C6236DAB-AC8F-4CD0-A6D2-413F279D7711}"/>
              </a:ext>
            </a:extLst>
          </p:cNvPr>
          <p:cNvSpPr txBox="1"/>
          <p:nvPr/>
        </p:nvSpPr>
        <p:spPr>
          <a:xfrm>
            <a:off x="415316" y="1863969"/>
            <a:ext cx="7216405" cy="4467057"/>
          </a:xfrm>
          <a:prstGeom prst="rect">
            <a:avLst/>
          </a:prstGeom>
          <a:noFill/>
        </p:spPr>
        <p:txBody>
          <a:bodyPr wrap="square" rtlCol="0">
            <a:spAutoFit/>
          </a:bodyPr>
          <a:lstStyle/>
          <a:p>
            <a:pPr>
              <a:lnSpc>
                <a:spcPct val="150000"/>
              </a:lnSpc>
            </a:pPr>
            <a:r>
              <a:rPr lang="fr-FR" sz="2400" dirty="0"/>
              <a:t>1/ Il s’agit d’un kyste hydatique type III selon la classification de Gharbi </a:t>
            </a:r>
          </a:p>
          <a:p>
            <a:pPr>
              <a:lnSpc>
                <a:spcPct val="150000"/>
              </a:lnSpc>
            </a:pPr>
            <a:r>
              <a:rPr lang="fr-FR" sz="2400" dirty="0"/>
              <a:t>2/ Il s’agit d’un type  CE 1 de la classification de l’OMS de 10 cm du foie droit</a:t>
            </a:r>
          </a:p>
          <a:p>
            <a:pPr>
              <a:lnSpc>
                <a:spcPct val="150000"/>
              </a:lnSpc>
            </a:pPr>
            <a:r>
              <a:rPr lang="fr-FR" sz="2400" dirty="0"/>
              <a:t>3/ C’est une formation kystique anéchogène à paroi arrondie et limites nette siégeant au niveau du foie droit</a:t>
            </a:r>
          </a:p>
          <a:p>
            <a:pPr>
              <a:lnSpc>
                <a:spcPct val="150000"/>
              </a:lnSpc>
            </a:pPr>
            <a:r>
              <a:rPr lang="fr-FR" sz="2400" dirty="0"/>
              <a:t>4/ C’est un KH type CE2 de la classification de l’OMS</a:t>
            </a:r>
          </a:p>
          <a:p>
            <a:pPr>
              <a:lnSpc>
                <a:spcPct val="150000"/>
              </a:lnSpc>
            </a:pPr>
            <a:r>
              <a:rPr lang="fr-FR" sz="2400" b="1" dirty="0">
                <a:solidFill>
                  <a:srgbClr val="00B050"/>
                </a:solidFill>
              </a:rPr>
              <a:t>Réponses : 2- 3</a:t>
            </a:r>
            <a:endParaRPr lang="fr-TN" sz="2400" b="1" dirty="0">
              <a:solidFill>
                <a:srgbClr val="00B050"/>
              </a:solidFill>
            </a:endParaRPr>
          </a:p>
        </p:txBody>
      </p:sp>
    </p:spTree>
    <p:extLst>
      <p:ext uri="{BB962C8B-B14F-4D97-AF65-F5344CB8AC3E}">
        <p14:creationId xmlns:p14="http://schemas.microsoft.com/office/powerpoint/2010/main" val="2259576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a:xfrm>
            <a:off x="838198" y="0"/>
            <a:ext cx="10515600" cy="1041644"/>
          </a:xfrm>
        </p:spPr>
        <p:txBody>
          <a:bodyPr>
            <a:normAutofit/>
          </a:bodyPr>
          <a:lstStyle/>
          <a:p>
            <a:r>
              <a:rPr lang="fr-FR" sz="4000" b="1" dirty="0">
                <a:solidFill>
                  <a:srgbClr val="002060"/>
                </a:solidFill>
              </a:rPr>
              <a:t>Classification de Gharbi du KHF</a:t>
            </a:r>
            <a:endParaRPr lang="fr-TN" sz="4000" b="1" dirty="0">
              <a:solidFill>
                <a:srgbClr val="002060"/>
              </a:solidFill>
            </a:endParaRPr>
          </a:p>
        </p:txBody>
      </p:sp>
      <p:pic>
        <p:nvPicPr>
          <p:cNvPr id="7" name="Espace réservé du contenu 6">
            <a:extLst>
              <a:ext uri="{FF2B5EF4-FFF2-40B4-BE49-F238E27FC236}">
                <a16:creationId xmlns:a16="http://schemas.microsoft.com/office/drawing/2014/main" id="{4147BB1C-857E-4946-9247-9CED43B86DB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70538" y="892587"/>
            <a:ext cx="8792308" cy="5965413"/>
          </a:xfrm>
        </p:spPr>
      </p:pic>
    </p:spTree>
    <p:extLst>
      <p:ext uri="{BB962C8B-B14F-4D97-AF65-F5344CB8AC3E}">
        <p14:creationId xmlns:p14="http://schemas.microsoft.com/office/powerpoint/2010/main" val="2766993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B3F64A-A384-A213-7765-DD5FDE4CB808}"/>
              </a:ext>
            </a:extLst>
          </p:cNvPr>
          <p:cNvSpPr>
            <a:spLocks noGrp="1"/>
          </p:cNvSpPr>
          <p:nvPr>
            <p:ph type="title"/>
          </p:nvPr>
        </p:nvSpPr>
        <p:spPr/>
        <p:txBody>
          <a:bodyPr/>
          <a:lstStyle/>
          <a:p>
            <a:r>
              <a:rPr lang="fr-FR" dirty="0"/>
              <a:t>﻿Objectifs éducationnels</a:t>
            </a:r>
            <a:endParaRPr lang="fr-TN" dirty="0"/>
          </a:p>
        </p:txBody>
      </p:sp>
      <p:sp>
        <p:nvSpPr>
          <p:cNvPr id="5" name="Espace réservé du contenu 4">
            <a:extLst>
              <a:ext uri="{FF2B5EF4-FFF2-40B4-BE49-F238E27FC236}">
                <a16:creationId xmlns:a16="http://schemas.microsoft.com/office/drawing/2014/main" id="{D2741B7A-C65B-3D4E-E5E8-E02B9E84D27E}"/>
              </a:ext>
            </a:extLst>
          </p:cNvPr>
          <p:cNvSpPr>
            <a:spLocks noGrp="1"/>
          </p:cNvSpPr>
          <p:nvPr>
            <p:ph idx="1"/>
          </p:nvPr>
        </p:nvSpPr>
        <p:spPr>
          <a:xfrm>
            <a:off x="406782" y="1798805"/>
            <a:ext cx="11378436" cy="4625724"/>
          </a:xfrm>
        </p:spPr>
        <p:txBody>
          <a:bodyPr>
            <a:normAutofit/>
          </a:bodyPr>
          <a:lstStyle/>
          <a:p>
            <a:pPr marL="0" indent="0">
              <a:lnSpc>
                <a:spcPct val="150000"/>
              </a:lnSpc>
              <a:buNone/>
            </a:pPr>
            <a:r>
              <a:rPr lang="fr-FR" sz="2400" dirty="0"/>
              <a:t>Au terme de ce cours, l’étudiant pourra :</a:t>
            </a:r>
          </a:p>
          <a:p>
            <a:pPr marL="0" indent="0">
              <a:lnSpc>
                <a:spcPct val="150000"/>
              </a:lnSpc>
              <a:buNone/>
            </a:pPr>
            <a:r>
              <a:rPr lang="fr-FR" sz="2400" dirty="0"/>
              <a:t>1. Décrire le cycle évolutif du tænia échinocoque</a:t>
            </a:r>
          </a:p>
          <a:p>
            <a:pPr marL="0" indent="0">
              <a:lnSpc>
                <a:spcPct val="150000"/>
              </a:lnSpc>
              <a:buNone/>
            </a:pPr>
            <a:r>
              <a:rPr lang="fr-FR" sz="2400" dirty="0"/>
              <a:t>2. Décrire les différentes phases évolutives de l’histoire naturelle d’un KHF</a:t>
            </a:r>
          </a:p>
          <a:p>
            <a:pPr marL="0" indent="0">
              <a:lnSpc>
                <a:spcPct val="150000"/>
              </a:lnSpc>
              <a:buNone/>
            </a:pPr>
            <a:r>
              <a:rPr lang="fr-FR" sz="2400" dirty="0"/>
              <a:t>3. Énumérer les circonstances de découverte et les manifestations d’un KHF non compliqué</a:t>
            </a:r>
          </a:p>
          <a:p>
            <a:pPr marL="0" indent="0">
              <a:lnSpc>
                <a:spcPct val="150000"/>
              </a:lnSpc>
              <a:buNone/>
            </a:pPr>
            <a:r>
              <a:rPr lang="fr-FR" sz="2400" dirty="0"/>
              <a:t>4. Décrire la classification échographique de H. GHARBI</a:t>
            </a:r>
          </a:p>
          <a:p>
            <a:pPr marL="0" indent="0">
              <a:lnSpc>
                <a:spcPct val="150000"/>
              </a:lnSpc>
              <a:buNone/>
            </a:pPr>
            <a:r>
              <a:rPr lang="fr-FR" sz="2400" dirty="0"/>
              <a:t>5. Décrire la classification échographique de l’OMS du KHF</a:t>
            </a:r>
          </a:p>
        </p:txBody>
      </p:sp>
    </p:spTree>
    <p:extLst>
      <p:ext uri="{BB962C8B-B14F-4D97-AF65-F5344CB8AC3E}">
        <p14:creationId xmlns:p14="http://schemas.microsoft.com/office/powerpoint/2010/main" val="68481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a:xfrm>
            <a:off x="838198" y="0"/>
            <a:ext cx="10515600" cy="1041644"/>
          </a:xfrm>
        </p:spPr>
        <p:txBody>
          <a:bodyPr>
            <a:normAutofit/>
          </a:bodyPr>
          <a:lstStyle/>
          <a:p>
            <a:r>
              <a:rPr lang="fr-FR" sz="4000" b="1" dirty="0">
                <a:solidFill>
                  <a:srgbClr val="002060"/>
                </a:solidFill>
              </a:rPr>
              <a:t>Classification OMS du KHF</a:t>
            </a:r>
            <a:endParaRPr lang="fr-TN" sz="4000" b="1" dirty="0">
              <a:solidFill>
                <a:srgbClr val="002060"/>
              </a:solidFill>
            </a:endParaRPr>
          </a:p>
        </p:txBody>
      </p:sp>
      <p:pic>
        <p:nvPicPr>
          <p:cNvPr id="5" name="Espace réservé du contenu 4">
            <a:extLst>
              <a:ext uri="{FF2B5EF4-FFF2-40B4-BE49-F238E27FC236}">
                <a16:creationId xmlns:a16="http://schemas.microsoft.com/office/drawing/2014/main" id="{83B66D72-6BB0-4876-928F-23EA0359B49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7153" y="1248508"/>
            <a:ext cx="10007199" cy="5646920"/>
          </a:xfrm>
        </p:spPr>
      </p:pic>
    </p:spTree>
    <p:extLst>
      <p:ext uri="{BB962C8B-B14F-4D97-AF65-F5344CB8AC3E}">
        <p14:creationId xmlns:p14="http://schemas.microsoft.com/office/powerpoint/2010/main" val="2824609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a:xfrm>
            <a:off x="1230923" y="365125"/>
            <a:ext cx="10005646" cy="1325563"/>
          </a:xfrm>
        </p:spPr>
        <p:txBody>
          <a:bodyPr>
            <a:noAutofit/>
          </a:bodyPr>
          <a:lstStyle/>
          <a:p>
            <a:r>
              <a:rPr lang="fr-FR" sz="3600" b="1" dirty="0"/>
              <a:t>QCM 3 : </a:t>
            </a:r>
            <a:r>
              <a:rPr lang="fr-FR" sz="3600" dirty="0"/>
              <a:t>Un scanner demandé a montré l’image suivante, quelles sont les réponses justes ?</a:t>
            </a:r>
            <a:endParaRPr lang="fr-TN" sz="3600" dirty="0"/>
          </a:p>
        </p:txBody>
      </p:sp>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a:xfrm>
            <a:off x="527538" y="1825625"/>
            <a:ext cx="7051431" cy="4381744"/>
          </a:xfrm>
        </p:spPr>
        <p:txBody>
          <a:bodyPr>
            <a:normAutofit/>
          </a:bodyPr>
          <a:lstStyle/>
          <a:p>
            <a:pPr marL="0" indent="0">
              <a:lnSpc>
                <a:spcPct val="100000"/>
              </a:lnSpc>
              <a:buNone/>
            </a:pPr>
            <a:r>
              <a:rPr lang="fr-FR" dirty="0"/>
              <a:t>1/ </a:t>
            </a:r>
            <a:r>
              <a:rPr lang="fr-FR" sz="2400" dirty="0"/>
              <a:t>Il s’agit d’une volumineuse lésion </a:t>
            </a:r>
            <a:r>
              <a:rPr lang="fr-FR" sz="2400"/>
              <a:t>kystique hypodense au </a:t>
            </a:r>
            <a:r>
              <a:rPr lang="fr-FR" sz="2400" dirty="0"/>
              <a:t>niveau du segment IV du foie</a:t>
            </a:r>
          </a:p>
          <a:p>
            <a:pPr marL="0" indent="0">
              <a:lnSpc>
                <a:spcPct val="100000"/>
              </a:lnSpc>
              <a:buNone/>
            </a:pPr>
            <a:r>
              <a:rPr lang="fr-FR" sz="2400" dirty="0"/>
              <a:t>2/ L’indication du scanner était la taille du kyste pour mieux étayer les rapports vasculaires et biliaires</a:t>
            </a:r>
          </a:p>
          <a:p>
            <a:pPr marL="0" indent="0">
              <a:lnSpc>
                <a:spcPct val="100000"/>
              </a:lnSpc>
              <a:buNone/>
            </a:pPr>
            <a:r>
              <a:rPr lang="fr-FR" sz="2400" dirty="0"/>
              <a:t>3/ Il s’agit d’un kyste hydatique du foie non compliqué</a:t>
            </a:r>
          </a:p>
          <a:p>
            <a:pPr marL="0" indent="0">
              <a:lnSpc>
                <a:spcPct val="100000"/>
              </a:lnSpc>
              <a:buNone/>
            </a:pPr>
            <a:r>
              <a:rPr lang="fr-FR" sz="2400" dirty="0"/>
              <a:t>4/ Le scanner est systématique devant tout kyste hydatique du foie</a:t>
            </a:r>
          </a:p>
          <a:p>
            <a:pPr marL="0" indent="0">
              <a:lnSpc>
                <a:spcPct val="100000"/>
              </a:lnSpc>
              <a:buNone/>
            </a:pPr>
            <a:r>
              <a:rPr lang="fr-FR" sz="2400" b="1" dirty="0">
                <a:solidFill>
                  <a:srgbClr val="00B050"/>
                </a:solidFill>
              </a:rPr>
              <a:t>Réponses : 2-3</a:t>
            </a:r>
            <a:endParaRPr lang="fr-TN" sz="2400" b="1" dirty="0">
              <a:solidFill>
                <a:srgbClr val="00B050"/>
              </a:solidFill>
            </a:endParaRPr>
          </a:p>
        </p:txBody>
      </p:sp>
      <p:pic>
        <p:nvPicPr>
          <p:cNvPr id="5" name="Image 4">
            <a:extLst>
              <a:ext uri="{FF2B5EF4-FFF2-40B4-BE49-F238E27FC236}">
                <a16:creationId xmlns:a16="http://schemas.microsoft.com/office/drawing/2014/main" id="{41BCDFC5-E959-4FBD-A2E2-C04DAD6C505E}"/>
              </a:ext>
            </a:extLst>
          </p:cNvPr>
          <p:cNvPicPr>
            <a:picLocks noChangeAspect="1"/>
          </p:cNvPicPr>
          <p:nvPr/>
        </p:nvPicPr>
        <p:blipFill rotWithShape="1">
          <a:blip r:embed="rId2">
            <a:extLst>
              <a:ext uri="{28A0092B-C50C-407E-A947-70E740481C1C}">
                <a14:useLocalDpi xmlns:a14="http://schemas.microsoft.com/office/drawing/2010/main" val="0"/>
              </a:ext>
            </a:extLst>
          </a:blip>
          <a:srcRect t="4428" r="1863" b="4078"/>
          <a:stretch/>
        </p:blipFill>
        <p:spPr>
          <a:xfrm>
            <a:off x="7743808" y="2373922"/>
            <a:ext cx="4195896" cy="3239721"/>
          </a:xfrm>
          <a:prstGeom prst="rect">
            <a:avLst/>
          </a:prstGeom>
        </p:spPr>
      </p:pic>
    </p:spTree>
    <p:extLst>
      <p:ext uri="{BB962C8B-B14F-4D97-AF65-F5344CB8AC3E}">
        <p14:creationId xmlns:p14="http://schemas.microsoft.com/office/powerpoint/2010/main" val="406361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p:txBody>
          <a:bodyPr>
            <a:normAutofit/>
          </a:bodyPr>
          <a:lstStyle/>
          <a:p>
            <a:r>
              <a:rPr lang="fr-FR" sz="3600" b="1" dirty="0">
                <a:solidFill>
                  <a:srgbClr val="002060"/>
                </a:solidFill>
              </a:rPr>
              <a:t>Les indications de scanner </a:t>
            </a:r>
            <a:r>
              <a:rPr lang="fr-FR" sz="3600" b="1" dirty="0" err="1">
                <a:solidFill>
                  <a:srgbClr val="002060"/>
                </a:solidFill>
              </a:rPr>
              <a:t>abdomino</a:t>
            </a:r>
            <a:r>
              <a:rPr lang="fr-FR" sz="3600" b="1" dirty="0">
                <a:solidFill>
                  <a:srgbClr val="002060"/>
                </a:solidFill>
              </a:rPr>
              <a:t>-</a:t>
            </a:r>
            <a:br>
              <a:rPr lang="fr-FR" sz="3600" b="1" dirty="0">
                <a:solidFill>
                  <a:srgbClr val="002060"/>
                </a:solidFill>
              </a:rPr>
            </a:br>
            <a:r>
              <a:rPr lang="fr-FR" sz="3600" b="1" dirty="0">
                <a:solidFill>
                  <a:srgbClr val="002060"/>
                </a:solidFill>
              </a:rPr>
              <a:t>pelvien injecté : </a:t>
            </a:r>
            <a:endParaRPr lang="fr-TN" sz="3600" b="1" dirty="0">
              <a:solidFill>
                <a:srgbClr val="002060"/>
              </a:solidFill>
            </a:endParaRPr>
          </a:p>
        </p:txBody>
      </p:sp>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a:xfrm>
            <a:off x="838200" y="1913548"/>
            <a:ext cx="10515600" cy="4351338"/>
          </a:xfrm>
        </p:spPr>
        <p:txBody>
          <a:bodyPr>
            <a:normAutofit/>
          </a:bodyPr>
          <a:lstStyle/>
          <a:p>
            <a:pPr>
              <a:lnSpc>
                <a:spcPct val="200000"/>
              </a:lnSpc>
            </a:pPr>
            <a:r>
              <a:rPr lang="fr-FR" sz="2400" dirty="0"/>
              <a:t>KHF compliqué</a:t>
            </a:r>
          </a:p>
          <a:p>
            <a:pPr>
              <a:lnSpc>
                <a:spcPct val="200000"/>
              </a:lnSpc>
            </a:pPr>
            <a:r>
              <a:rPr lang="fr-FR" sz="2400" dirty="0"/>
              <a:t>KHF multiples</a:t>
            </a:r>
          </a:p>
          <a:p>
            <a:pPr>
              <a:lnSpc>
                <a:spcPct val="200000"/>
              </a:lnSpc>
            </a:pPr>
            <a:r>
              <a:rPr lang="fr-FR" sz="2400" dirty="0"/>
              <a:t>KHK volumineux pour étudier les rapports vasculaires et biliaires</a:t>
            </a:r>
          </a:p>
          <a:p>
            <a:pPr>
              <a:lnSpc>
                <a:spcPct val="200000"/>
              </a:lnSpc>
            </a:pPr>
            <a:r>
              <a:rPr lang="fr-FR" sz="2400" dirty="0"/>
              <a:t>KHF de type IV de Gharbi </a:t>
            </a:r>
          </a:p>
          <a:p>
            <a:pPr>
              <a:lnSpc>
                <a:spcPct val="200000"/>
              </a:lnSpc>
            </a:pPr>
            <a:r>
              <a:rPr lang="fr-FR" sz="2400" dirty="0"/>
              <a:t>En cas de doute diagnostic </a:t>
            </a:r>
          </a:p>
        </p:txBody>
      </p:sp>
    </p:spTree>
    <p:extLst>
      <p:ext uri="{BB962C8B-B14F-4D97-AF65-F5344CB8AC3E}">
        <p14:creationId xmlns:p14="http://schemas.microsoft.com/office/powerpoint/2010/main" val="391030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p:txBody>
          <a:bodyPr>
            <a:normAutofit/>
          </a:bodyPr>
          <a:lstStyle/>
          <a:p>
            <a:r>
              <a:rPr lang="fr-FR" sz="3600" b="1" dirty="0">
                <a:solidFill>
                  <a:srgbClr val="002060"/>
                </a:solidFill>
              </a:rPr>
              <a:t>Aspects TDM du KHF :</a:t>
            </a:r>
            <a:endParaRPr lang="fr-TN" sz="3600" b="1" dirty="0">
              <a:solidFill>
                <a:srgbClr val="002060"/>
              </a:solidFill>
            </a:endParaRPr>
          </a:p>
        </p:txBody>
      </p:sp>
      <p:pic>
        <p:nvPicPr>
          <p:cNvPr id="4" name="Picture 2">
            <a:extLst>
              <a:ext uri="{FF2B5EF4-FFF2-40B4-BE49-F238E27FC236}">
                <a16:creationId xmlns:a16="http://schemas.microsoft.com/office/drawing/2014/main" id="{D19ADE62-D3B2-45FA-B53D-D49D9FAAD51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280" t="10800" r="27320" b="30960"/>
          <a:stretch/>
        </p:blipFill>
        <p:spPr>
          <a:xfrm>
            <a:off x="565129" y="1829367"/>
            <a:ext cx="2621128" cy="2268870"/>
          </a:xfr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D0103A36-4DB0-4AAE-85BA-8E1BF91AAF8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83" t="1976" r="55840" b="56852"/>
          <a:stretch/>
        </p:blipFill>
        <p:spPr>
          <a:xfrm>
            <a:off x="2545129" y="1829367"/>
            <a:ext cx="3228366" cy="23667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C9FA19F3-2E2F-4DAC-939D-EF44176EBD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9936" t="1976" r="11281" b="55732"/>
          <a:stretch/>
        </p:blipFill>
        <p:spPr>
          <a:xfrm>
            <a:off x="2545129" y="4236916"/>
            <a:ext cx="3204744" cy="257481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7">
            <a:extLst>
              <a:ext uri="{FF2B5EF4-FFF2-40B4-BE49-F238E27FC236}">
                <a16:creationId xmlns:a16="http://schemas.microsoft.com/office/drawing/2014/main" id="{65D03F92-DE60-4F8C-9329-550A9DA0AA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66256" y="1829367"/>
            <a:ext cx="3448459" cy="2720055"/>
          </a:xfrm>
          <a:prstGeom prst="rect">
            <a:avLst/>
          </a:prstGeom>
        </p:spPr>
      </p:pic>
      <p:pic>
        <p:nvPicPr>
          <p:cNvPr id="9" name="Picture 2">
            <a:extLst>
              <a:ext uri="{FF2B5EF4-FFF2-40B4-BE49-F238E27FC236}">
                <a16:creationId xmlns:a16="http://schemas.microsoft.com/office/drawing/2014/main" id="{2A39B301-3D24-40FD-9513-91DF758A081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39" t="3123" r="49501" b="52761"/>
          <a:stretch/>
        </p:blipFill>
        <p:spPr>
          <a:xfrm>
            <a:off x="6783231" y="1829367"/>
            <a:ext cx="3835976" cy="27200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2DAC0BD4-0B80-4707-B711-DFB002E9741C}"/>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0740" t="44400" r="5574" b="15280"/>
          <a:stretch/>
        </p:blipFill>
        <p:spPr>
          <a:xfrm>
            <a:off x="8149056" y="1860599"/>
            <a:ext cx="3204744" cy="2829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22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p:txBody>
          <a:bodyPr>
            <a:normAutofit/>
          </a:bodyPr>
          <a:lstStyle/>
          <a:p>
            <a:r>
              <a:rPr lang="fr-FR" sz="3600" b="1" dirty="0">
                <a:solidFill>
                  <a:srgbClr val="002060"/>
                </a:solidFill>
              </a:rPr>
              <a:t>Aspect anatomo-pathologique du kyste hydatique</a:t>
            </a:r>
            <a:endParaRPr lang="fr-TN" sz="3600" b="1" dirty="0">
              <a:solidFill>
                <a:srgbClr val="002060"/>
              </a:solidFill>
            </a:endParaRPr>
          </a:p>
        </p:txBody>
      </p:sp>
      <p:pic>
        <p:nvPicPr>
          <p:cNvPr id="5" name="Espace réservé du contenu 4">
            <a:extLst>
              <a:ext uri="{FF2B5EF4-FFF2-40B4-BE49-F238E27FC236}">
                <a16:creationId xmlns:a16="http://schemas.microsoft.com/office/drawing/2014/main" id="{9D613312-9C9A-4924-9B32-27CC99F2C969}"/>
              </a:ext>
            </a:extLst>
          </p:cNvPr>
          <p:cNvPicPr>
            <a:picLocks noGrp="1" noChangeAspect="1"/>
          </p:cNvPicPr>
          <p:nvPr>
            <p:ph idx="1"/>
          </p:nvPr>
        </p:nvPicPr>
        <p:blipFill>
          <a:blip r:embed="rId2"/>
          <a:stretch>
            <a:fillRect/>
          </a:stretch>
        </p:blipFill>
        <p:spPr>
          <a:xfrm>
            <a:off x="2115520" y="1620412"/>
            <a:ext cx="8204137" cy="5044211"/>
          </a:xfrm>
        </p:spPr>
      </p:pic>
    </p:spTree>
    <p:extLst>
      <p:ext uri="{BB962C8B-B14F-4D97-AF65-F5344CB8AC3E}">
        <p14:creationId xmlns:p14="http://schemas.microsoft.com/office/powerpoint/2010/main" val="3687392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7A6182B9-324A-4BAA-AD34-C35D2995571D}"/>
              </a:ext>
            </a:extLst>
          </p:cNvPr>
          <p:cNvSpPr>
            <a:spLocks noGrp="1"/>
          </p:cNvSpPr>
          <p:nvPr>
            <p:ph type="title"/>
          </p:nvPr>
        </p:nvSpPr>
        <p:spPr>
          <a:xfrm>
            <a:off x="838200" y="365125"/>
            <a:ext cx="10515600" cy="1325563"/>
          </a:xfrm>
        </p:spPr>
        <p:txBody>
          <a:bodyPr>
            <a:normAutofit/>
          </a:bodyPr>
          <a:lstStyle/>
          <a:p>
            <a:r>
              <a:rPr lang="fr-FR" sz="3600" b="1" dirty="0">
                <a:solidFill>
                  <a:srgbClr val="002060"/>
                </a:solidFill>
              </a:rPr>
              <a:t>Aspect anatomo-pathologique du kyste hydatique</a:t>
            </a:r>
            <a:endParaRPr lang="fr-TN" sz="3600" b="1" dirty="0">
              <a:solidFill>
                <a:srgbClr val="002060"/>
              </a:solidFill>
            </a:endParaRPr>
          </a:p>
        </p:txBody>
      </p:sp>
      <p:sp>
        <p:nvSpPr>
          <p:cNvPr id="7" name="Espace réservé du contenu 6">
            <a:extLst>
              <a:ext uri="{FF2B5EF4-FFF2-40B4-BE49-F238E27FC236}">
                <a16:creationId xmlns:a16="http://schemas.microsoft.com/office/drawing/2014/main" id="{3B6C82E3-575B-4EFE-8331-162BA598E8E2}"/>
              </a:ext>
            </a:extLst>
          </p:cNvPr>
          <p:cNvSpPr>
            <a:spLocks noGrp="1"/>
          </p:cNvSpPr>
          <p:nvPr>
            <p:ph idx="1"/>
          </p:nvPr>
        </p:nvSpPr>
        <p:spPr>
          <a:xfrm>
            <a:off x="489860" y="1825625"/>
            <a:ext cx="8027839" cy="4667250"/>
          </a:xfrm>
        </p:spPr>
        <p:txBody>
          <a:bodyPr>
            <a:normAutofit lnSpcReduction="10000"/>
          </a:bodyPr>
          <a:lstStyle/>
          <a:p>
            <a:pPr>
              <a:lnSpc>
                <a:spcPct val="150000"/>
              </a:lnSpc>
            </a:pPr>
            <a:r>
              <a:rPr lang="fr-FR" sz="2400" dirty="0"/>
              <a:t>Les retentissements sur les structures de voisinage : complications mécanique secondaires à l’augmentation de taille du kyste</a:t>
            </a:r>
          </a:p>
          <a:p>
            <a:pPr>
              <a:lnSpc>
                <a:spcPct val="150000"/>
              </a:lnSpc>
            </a:pPr>
            <a:r>
              <a:rPr lang="fr-FR" sz="2400" dirty="0"/>
              <a:t>Ces </a:t>
            </a:r>
            <a:r>
              <a:rPr lang="fr-FR" sz="2400" b="1" dirty="0"/>
              <a:t>complications</a:t>
            </a:r>
            <a:r>
              <a:rPr lang="fr-FR" sz="2400" dirty="0"/>
              <a:t> surviennent </a:t>
            </a:r>
            <a:r>
              <a:rPr lang="fr-FR" sz="2400" b="1" dirty="0">
                <a:solidFill>
                  <a:srgbClr val="C00000"/>
                </a:solidFill>
              </a:rPr>
              <a:t>dans 15 à 40% </a:t>
            </a:r>
            <a:r>
              <a:rPr lang="fr-FR" sz="2400" dirty="0"/>
              <a:t>des cas, de deux types : </a:t>
            </a:r>
          </a:p>
          <a:p>
            <a:pPr>
              <a:lnSpc>
                <a:spcPct val="150000"/>
              </a:lnSpc>
              <a:buFont typeface="Wingdings" panose="05000000000000000000" pitchFamily="2" charset="2"/>
              <a:buChar char="ü"/>
            </a:pPr>
            <a:r>
              <a:rPr lang="fr-FR" sz="2400" dirty="0"/>
              <a:t> </a:t>
            </a:r>
            <a:r>
              <a:rPr lang="fr-FR" sz="2400" b="1" dirty="0">
                <a:solidFill>
                  <a:srgbClr val="C00000"/>
                </a:solidFill>
              </a:rPr>
              <a:t>Compression biliaire ou vasculaire</a:t>
            </a:r>
          </a:p>
          <a:p>
            <a:pPr>
              <a:lnSpc>
                <a:spcPct val="150000"/>
              </a:lnSpc>
              <a:buFont typeface="Wingdings" panose="05000000000000000000" pitchFamily="2" charset="2"/>
              <a:buChar char="ü"/>
            </a:pPr>
            <a:r>
              <a:rPr lang="fr-FR" sz="2400" b="1" dirty="0">
                <a:solidFill>
                  <a:srgbClr val="C00000"/>
                </a:solidFill>
              </a:rPr>
              <a:t>Ouverture dans : les voies biliaires, thorax, péritoine, vaisseaux, peau</a:t>
            </a:r>
            <a:endParaRPr lang="fr-TN" sz="2400" b="1" dirty="0">
              <a:solidFill>
                <a:srgbClr val="C00000"/>
              </a:solidFill>
            </a:endParaRPr>
          </a:p>
        </p:txBody>
      </p:sp>
      <p:pic>
        <p:nvPicPr>
          <p:cNvPr id="8" name="Picture 7" descr="D:\PGSCANC\KHF007hydatide09.bmp">
            <a:extLst>
              <a:ext uri="{FF2B5EF4-FFF2-40B4-BE49-F238E27FC236}">
                <a16:creationId xmlns:a16="http://schemas.microsoft.com/office/drawing/2014/main" id="{1380E478-CDCA-4BA7-B0AA-97AF3C38039E}"/>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654140" y="2165441"/>
            <a:ext cx="3048000" cy="33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060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a:xfrm>
            <a:off x="838199" y="1847622"/>
            <a:ext cx="10824411" cy="5010377"/>
          </a:xfrm>
        </p:spPr>
        <p:txBody>
          <a:bodyPr>
            <a:normAutofit/>
          </a:bodyPr>
          <a:lstStyle/>
          <a:p>
            <a:pPr>
              <a:buFont typeface="Wingdings" panose="05000000000000000000" pitchFamily="2" charset="2"/>
              <a:buChar char="v"/>
            </a:pPr>
            <a:r>
              <a:rPr lang="fr-FR" sz="2400" b="1" dirty="0">
                <a:solidFill>
                  <a:srgbClr val="002060"/>
                </a:solidFill>
              </a:rPr>
              <a:t>Compression</a:t>
            </a:r>
            <a:r>
              <a:rPr lang="fr-FR" sz="2400" dirty="0"/>
              <a:t> : des voies biliaires, VSH, VCI, VP</a:t>
            </a:r>
          </a:p>
          <a:p>
            <a:pPr>
              <a:buFont typeface="Wingdings" panose="05000000000000000000" pitchFamily="2" charset="2"/>
              <a:buChar char="v"/>
            </a:pPr>
            <a:r>
              <a:rPr lang="fr-FR" sz="2400" b="1" dirty="0">
                <a:solidFill>
                  <a:srgbClr val="002060"/>
                </a:solidFill>
              </a:rPr>
              <a:t>Rupture ou ouverture dans :</a:t>
            </a:r>
          </a:p>
          <a:p>
            <a:r>
              <a:rPr lang="fr-FR" sz="2400" b="1" dirty="0"/>
              <a:t>Voies biliaires :+++</a:t>
            </a:r>
          </a:p>
          <a:p>
            <a:pPr>
              <a:buFont typeface="Wingdings" panose="05000000000000000000" pitchFamily="2" charset="2"/>
              <a:buChar char="ü"/>
            </a:pPr>
            <a:r>
              <a:rPr lang="fr-FR" sz="2400" dirty="0"/>
              <a:t> Ouverture de </a:t>
            </a:r>
            <a:r>
              <a:rPr lang="fr-FR" sz="2400" dirty="0">
                <a:highlight>
                  <a:srgbClr val="FFFF00"/>
                </a:highlight>
              </a:rPr>
              <a:t>petite taille &lt; 5mm </a:t>
            </a:r>
            <a:r>
              <a:rPr lang="fr-FR" sz="2400" dirty="0"/>
              <a:t>: fissuration puis passage de bile infecté dans le kyste d’où </a:t>
            </a:r>
            <a:r>
              <a:rPr lang="fr-FR" sz="2400" b="1" dirty="0">
                <a:solidFill>
                  <a:srgbClr val="C00000"/>
                </a:solidFill>
              </a:rPr>
              <a:t>infection du kyste</a:t>
            </a:r>
          </a:p>
          <a:p>
            <a:pPr>
              <a:buFont typeface="Wingdings" panose="05000000000000000000" pitchFamily="2" charset="2"/>
              <a:buChar char="ü"/>
            </a:pPr>
            <a:r>
              <a:rPr lang="fr-FR" sz="2400" dirty="0"/>
              <a:t> O</a:t>
            </a:r>
            <a:r>
              <a:rPr lang="fr-FR" sz="2400" dirty="0">
                <a:highlight>
                  <a:srgbClr val="FFFF00"/>
                </a:highlight>
              </a:rPr>
              <a:t>uverture ≥ 5mm : </a:t>
            </a:r>
            <a:r>
              <a:rPr lang="fr-FR" sz="2400" b="1" dirty="0">
                <a:solidFill>
                  <a:srgbClr val="C00000"/>
                </a:solidFill>
              </a:rPr>
              <a:t>angiocholite hydatique</a:t>
            </a:r>
            <a:r>
              <a:rPr lang="fr-FR" sz="2400" dirty="0"/>
              <a:t>.</a:t>
            </a:r>
          </a:p>
          <a:p>
            <a:r>
              <a:rPr lang="fr-FR" sz="2400" b="1" dirty="0"/>
              <a:t>Thorax : </a:t>
            </a:r>
            <a:r>
              <a:rPr lang="fr-FR" sz="2400" b="1" dirty="0">
                <a:solidFill>
                  <a:srgbClr val="C00000"/>
                </a:solidFill>
              </a:rPr>
              <a:t>pleurésie hydatique</a:t>
            </a:r>
            <a:r>
              <a:rPr lang="fr-FR" sz="2400" dirty="0"/>
              <a:t>, vomique hydatique</a:t>
            </a:r>
          </a:p>
          <a:p>
            <a:r>
              <a:rPr lang="fr-FR" sz="2400" b="1" dirty="0"/>
              <a:t>Cavité péritonéale : </a:t>
            </a:r>
            <a:r>
              <a:rPr lang="fr-FR" sz="2400" b="1" dirty="0">
                <a:solidFill>
                  <a:srgbClr val="C00000"/>
                </a:solidFill>
              </a:rPr>
              <a:t>hydatidose péritonéale</a:t>
            </a:r>
          </a:p>
          <a:p>
            <a:r>
              <a:rPr lang="fr-FR" sz="2400" b="1" dirty="0"/>
              <a:t>Vaisseaux :</a:t>
            </a:r>
            <a:r>
              <a:rPr lang="fr-FR" sz="2400" dirty="0"/>
              <a:t> </a:t>
            </a:r>
            <a:r>
              <a:rPr lang="fr-FR" sz="2400" b="1" dirty="0">
                <a:solidFill>
                  <a:srgbClr val="C00000"/>
                </a:solidFill>
              </a:rPr>
              <a:t>choc anaphylactique, embolies hydatiques</a:t>
            </a:r>
          </a:p>
          <a:p>
            <a:r>
              <a:rPr lang="fr-FR" sz="2400" b="1" dirty="0"/>
              <a:t>Organe creux : </a:t>
            </a:r>
            <a:r>
              <a:rPr lang="fr-FR" sz="2400" dirty="0"/>
              <a:t>estomac, duodénum…</a:t>
            </a:r>
          </a:p>
          <a:p>
            <a:r>
              <a:rPr lang="fr-FR" sz="2400" b="1" dirty="0"/>
              <a:t>Peau : </a:t>
            </a:r>
            <a:r>
              <a:rPr lang="fr-FR" sz="2400" dirty="0"/>
              <a:t>exceptionnelle.</a:t>
            </a:r>
            <a:endParaRPr lang="fr-TN" sz="2400" dirty="0"/>
          </a:p>
        </p:txBody>
      </p:sp>
      <p:sp>
        <p:nvSpPr>
          <p:cNvPr id="4" name="Titre 1">
            <a:extLst>
              <a:ext uri="{FF2B5EF4-FFF2-40B4-BE49-F238E27FC236}">
                <a16:creationId xmlns:a16="http://schemas.microsoft.com/office/drawing/2014/main" id="{A35408B4-AA4F-4050-AC89-53FAF7C80583}"/>
              </a:ext>
            </a:extLst>
          </p:cNvPr>
          <p:cNvSpPr>
            <a:spLocks noGrp="1"/>
          </p:cNvSpPr>
          <p:nvPr>
            <p:ph type="title"/>
          </p:nvPr>
        </p:nvSpPr>
        <p:spPr>
          <a:xfrm>
            <a:off x="838200" y="365125"/>
            <a:ext cx="10515600" cy="1325563"/>
          </a:xfrm>
        </p:spPr>
        <p:txBody>
          <a:bodyPr>
            <a:normAutofit/>
          </a:bodyPr>
          <a:lstStyle/>
          <a:p>
            <a:r>
              <a:rPr lang="fr-FR" sz="3600" b="1" dirty="0">
                <a:solidFill>
                  <a:srgbClr val="002060"/>
                </a:solidFill>
              </a:rPr>
              <a:t>Aspect anatomo-pathologique du kyste hydatique</a:t>
            </a:r>
            <a:endParaRPr lang="fr-TN" sz="3600" b="1" dirty="0">
              <a:solidFill>
                <a:srgbClr val="002060"/>
              </a:solidFill>
            </a:endParaRPr>
          </a:p>
        </p:txBody>
      </p:sp>
    </p:spTree>
    <p:extLst>
      <p:ext uri="{BB962C8B-B14F-4D97-AF65-F5344CB8AC3E}">
        <p14:creationId xmlns:p14="http://schemas.microsoft.com/office/powerpoint/2010/main" val="3833862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p:txBody>
          <a:bodyPr/>
          <a:lstStyle/>
          <a:p>
            <a:r>
              <a:rPr lang="fr-FR" dirty="0"/>
              <a:t> </a:t>
            </a:r>
            <a:r>
              <a:rPr lang="fr-FR" sz="4000" b="1" dirty="0">
                <a:solidFill>
                  <a:srgbClr val="002060"/>
                </a:solidFill>
              </a:rPr>
              <a:t>Circonstances de découverte : </a:t>
            </a:r>
            <a:endParaRPr lang="fr-TN" b="1" dirty="0">
              <a:solidFill>
                <a:srgbClr val="002060"/>
              </a:solidFill>
            </a:endParaRPr>
          </a:p>
        </p:txBody>
      </p:sp>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a:xfrm>
            <a:off x="439615" y="1825625"/>
            <a:ext cx="11500339" cy="4667250"/>
          </a:xfrm>
        </p:spPr>
        <p:txBody>
          <a:bodyPr>
            <a:normAutofit fontScale="85000" lnSpcReduction="20000"/>
          </a:bodyPr>
          <a:lstStyle/>
          <a:p>
            <a:pPr>
              <a:lnSpc>
                <a:spcPct val="150000"/>
              </a:lnSpc>
              <a:buFont typeface="Wingdings" panose="05000000000000000000" pitchFamily="2" charset="2"/>
              <a:buChar char="v"/>
            </a:pPr>
            <a:r>
              <a:rPr lang="fr-FR" b="1" dirty="0"/>
              <a:t> SYMPTÔMES SONT INCONSTANTS :</a:t>
            </a:r>
          </a:p>
          <a:p>
            <a:pPr marL="0" indent="0">
              <a:lnSpc>
                <a:spcPct val="150000"/>
              </a:lnSpc>
              <a:buNone/>
            </a:pPr>
            <a:r>
              <a:rPr lang="fr-FR" dirty="0"/>
              <a:t> douleurs de l’hypochondre droit à type de pesanteur, </a:t>
            </a:r>
          </a:p>
          <a:p>
            <a:pPr marL="0" indent="0">
              <a:lnSpc>
                <a:spcPct val="150000"/>
              </a:lnSpc>
              <a:buNone/>
            </a:pPr>
            <a:r>
              <a:rPr lang="fr-FR" dirty="0"/>
              <a:t> douleur basithoracique ou lombaire, épigastralgies…</a:t>
            </a:r>
            <a:endParaRPr lang="fr-FR" b="1" dirty="0"/>
          </a:p>
          <a:p>
            <a:pPr>
              <a:lnSpc>
                <a:spcPct val="150000"/>
              </a:lnSpc>
              <a:buFont typeface="Wingdings" panose="05000000000000000000" pitchFamily="2" charset="2"/>
              <a:buChar char="v"/>
            </a:pPr>
            <a:r>
              <a:rPr lang="fr-FR" b="1" dirty="0"/>
              <a:t> SOUVENT IL S’AGIT D’UNE DÉCOUVERTE FORTUITE :</a:t>
            </a:r>
          </a:p>
          <a:p>
            <a:pPr>
              <a:lnSpc>
                <a:spcPct val="150000"/>
              </a:lnSpc>
            </a:pPr>
            <a:r>
              <a:rPr lang="fr-FR" dirty="0"/>
              <a:t>Consultation pour un autre motif :constatation à l’examen d’une HMG ou d’une masse abdominale.</a:t>
            </a:r>
          </a:p>
          <a:p>
            <a:pPr>
              <a:lnSpc>
                <a:spcPct val="150000"/>
              </a:lnSpc>
            </a:pPr>
            <a:r>
              <a:rPr lang="fr-FR" dirty="0"/>
              <a:t>Découvert à l’imagerie (radiographie du thorax ou ASP , échographie) </a:t>
            </a:r>
          </a:p>
          <a:p>
            <a:pPr marL="0" indent="0">
              <a:lnSpc>
                <a:spcPct val="150000"/>
              </a:lnSpc>
              <a:buNone/>
            </a:pPr>
            <a:r>
              <a:rPr lang="fr-FR" b="1" dirty="0"/>
              <a:t>                      </a:t>
            </a:r>
            <a:r>
              <a:rPr lang="fr-FR" b="1" dirty="0">
                <a:solidFill>
                  <a:srgbClr val="7030A0"/>
                </a:solidFill>
              </a:rPr>
              <a:t>Examen clinique : </a:t>
            </a:r>
            <a:r>
              <a:rPr lang="fr-FR" dirty="0">
                <a:solidFill>
                  <a:srgbClr val="7030A0"/>
                </a:solidFill>
              </a:rPr>
              <a:t>normal +++, parfois HMG, Voussure </a:t>
            </a:r>
          </a:p>
        </p:txBody>
      </p:sp>
    </p:spTree>
    <p:extLst>
      <p:ext uri="{BB962C8B-B14F-4D97-AF65-F5344CB8AC3E}">
        <p14:creationId xmlns:p14="http://schemas.microsoft.com/office/powerpoint/2010/main" val="8863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a:xfrm>
            <a:off x="1078522" y="804740"/>
            <a:ext cx="10275277" cy="1325563"/>
          </a:xfrm>
        </p:spPr>
        <p:txBody>
          <a:bodyPr>
            <a:normAutofit/>
          </a:bodyPr>
          <a:lstStyle/>
          <a:p>
            <a:r>
              <a:rPr lang="fr-FR" sz="3600" b="1" dirty="0"/>
              <a:t>QCM 4</a:t>
            </a:r>
            <a:r>
              <a:rPr lang="fr-FR" sz="3600" dirty="0"/>
              <a:t> : Quel est votre conduite thérapeutique : </a:t>
            </a:r>
            <a:endParaRPr lang="fr-TN" sz="3600" dirty="0"/>
          </a:p>
        </p:txBody>
      </p:sp>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a:xfrm>
            <a:off x="838200" y="1825624"/>
            <a:ext cx="11224364" cy="4675383"/>
          </a:xfrm>
        </p:spPr>
        <p:txBody>
          <a:bodyPr>
            <a:normAutofit lnSpcReduction="10000"/>
          </a:bodyPr>
          <a:lstStyle/>
          <a:p>
            <a:pPr marL="0" indent="0">
              <a:lnSpc>
                <a:spcPct val="200000"/>
              </a:lnSpc>
              <a:buNone/>
            </a:pPr>
            <a:r>
              <a:rPr lang="fr-FR" sz="2400" dirty="0"/>
              <a:t>1/ Compléter le bilan de la maladie par sérologie hydatique et radio thorax pour rechercher d’autre localisations</a:t>
            </a:r>
          </a:p>
          <a:p>
            <a:pPr marL="0" indent="0">
              <a:lnSpc>
                <a:spcPct val="200000"/>
              </a:lnSpc>
              <a:buNone/>
            </a:pPr>
            <a:r>
              <a:rPr lang="fr-FR" sz="2400" dirty="0"/>
              <a:t>2/ traitement chirurgical conservateur: résection du dôme saillant</a:t>
            </a:r>
          </a:p>
          <a:p>
            <a:pPr marL="0" indent="0">
              <a:lnSpc>
                <a:spcPct val="200000"/>
              </a:lnSpc>
              <a:buNone/>
            </a:pPr>
            <a:r>
              <a:rPr lang="fr-FR" sz="2400" dirty="0"/>
              <a:t>3/ Traitement radical par résection hépatique réglé</a:t>
            </a:r>
          </a:p>
          <a:p>
            <a:pPr marL="0" indent="0">
              <a:lnSpc>
                <a:spcPct val="200000"/>
              </a:lnSpc>
              <a:buNone/>
            </a:pPr>
            <a:r>
              <a:rPr lang="fr-FR" sz="2400" dirty="0"/>
              <a:t>4/ Traitement médical et contrôle dans 6 mois par un scanner</a:t>
            </a:r>
          </a:p>
          <a:p>
            <a:pPr marL="0" indent="0">
              <a:lnSpc>
                <a:spcPct val="200000"/>
              </a:lnSpc>
              <a:buNone/>
            </a:pPr>
            <a:r>
              <a:rPr lang="fr-FR" sz="2400" b="1" dirty="0">
                <a:solidFill>
                  <a:srgbClr val="15CD41"/>
                </a:solidFill>
              </a:rPr>
              <a:t>Réponses : 1-2</a:t>
            </a:r>
            <a:endParaRPr lang="fr-TN" sz="2400" b="1" dirty="0">
              <a:solidFill>
                <a:srgbClr val="15CD41"/>
              </a:solidFill>
            </a:endParaRPr>
          </a:p>
        </p:txBody>
      </p:sp>
    </p:spTree>
    <p:extLst>
      <p:ext uri="{BB962C8B-B14F-4D97-AF65-F5344CB8AC3E}">
        <p14:creationId xmlns:p14="http://schemas.microsoft.com/office/powerpoint/2010/main" val="102910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p:txBody>
          <a:bodyPr>
            <a:normAutofit/>
          </a:bodyPr>
          <a:lstStyle/>
          <a:p>
            <a:r>
              <a:rPr lang="fr-FR" sz="3600" b="1" dirty="0">
                <a:solidFill>
                  <a:srgbClr val="002060"/>
                </a:solidFill>
              </a:rPr>
              <a:t>Sérologie hydatique : </a:t>
            </a:r>
            <a:endParaRPr lang="fr-TN" sz="3600" b="1" dirty="0">
              <a:solidFill>
                <a:srgbClr val="002060"/>
              </a:solidFill>
            </a:endParaRPr>
          </a:p>
        </p:txBody>
      </p:sp>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a:xfrm>
            <a:off x="663879" y="1690687"/>
            <a:ext cx="11170567" cy="4802187"/>
          </a:xfrm>
        </p:spPr>
        <p:txBody>
          <a:bodyPr>
            <a:noAutofit/>
          </a:bodyPr>
          <a:lstStyle/>
          <a:p>
            <a:pPr>
              <a:lnSpc>
                <a:spcPct val="150000"/>
              </a:lnSpc>
            </a:pPr>
            <a:r>
              <a:rPr lang="fr-FR" sz="2400" dirty="0"/>
              <a:t>Sensibilité et une spécificité de l’ordre de 90 %</a:t>
            </a:r>
          </a:p>
          <a:p>
            <a:pPr>
              <a:lnSpc>
                <a:spcPct val="150000"/>
              </a:lnSpc>
            </a:pPr>
            <a:r>
              <a:rPr lang="fr-FR" sz="2400" dirty="0"/>
              <a:t>Si négatifs (10 %): ils n’éliminent pas le diagnostic</a:t>
            </a:r>
          </a:p>
          <a:p>
            <a:pPr>
              <a:lnSpc>
                <a:spcPct val="150000"/>
              </a:lnSpc>
            </a:pPr>
            <a:r>
              <a:rPr lang="fr-FR" sz="2400" dirty="0"/>
              <a:t>Ils restent utiles en cas de doute diagnostique dans les kystes types I et IV de la classification de Gharbi</a:t>
            </a:r>
          </a:p>
          <a:p>
            <a:pPr>
              <a:lnSpc>
                <a:spcPct val="150000"/>
              </a:lnSpc>
            </a:pPr>
            <a:r>
              <a:rPr lang="fr-FR" sz="2400" dirty="0"/>
              <a:t>Intérêt dans le suivi post-thérapeutique</a:t>
            </a:r>
          </a:p>
          <a:p>
            <a:pPr>
              <a:lnSpc>
                <a:spcPct val="150000"/>
              </a:lnSpc>
            </a:pPr>
            <a:r>
              <a:rPr lang="fr-FR" sz="2400" dirty="0"/>
              <a:t>Dépistage des récidives hydatiques +++</a:t>
            </a:r>
          </a:p>
          <a:p>
            <a:pPr>
              <a:lnSpc>
                <a:spcPct val="150000"/>
              </a:lnSpc>
            </a:pPr>
            <a:r>
              <a:rPr lang="fr-FR" sz="2400" dirty="0"/>
              <a:t>ELISA, hémagglutination indirecte, l’immunofluorescence indirecte, western-blot</a:t>
            </a:r>
            <a:endParaRPr lang="fr-TN" sz="2400" dirty="0"/>
          </a:p>
        </p:txBody>
      </p:sp>
    </p:spTree>
    <p:extLst>
      <p:ext uri="{BB962C8B-B14F-4D97-AF65-F5344CB8AC3E}">
        <p14:creationId xmlns:p14="http://schemas.microsoft.com/office/powerpoint/2010/main" val="3302114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B3F64A-A384-A213-7765-DD5FDE4CB808}"/>
              </a:ext>
            </a:extLst>
          </p:cNvPr>
          <p:cNvSpPr>
            <a:spLocks noGrp="1"/>
          </p:cNvSpPr>
          <p:nvPr>
            <p:ph type="title"/>
          </p:nvPr>
        </p:nvSpPr>
        <p:spPr>
          <a:xfrm>
            <a:off x="958361" y="96729"/>
            <a:ext cx="10515600" cy="1325563"/>
          </a:xfrm>
        </p:spPr>
        <p:txBody>
          <a:bodyPr/>
          <a:lstStyle/>
          <a:p>
            <a:r>
              <a:rPr lang="fr-FR" dirty="0"/>
              <a:t>﻿Objectifs éducationnels</a:t>
            </a:r>
            <a:endParaRPr lang="fr-TN" dirty="0"/>
          </a:p>
        </p:txBody>
      </p:sp>
      <p:sp>
        <p:nvSpPr>
          <p:cNvPr id="5" name="Espace réservé du contenu 4">
            <a:extLst>
              <a:ext uri="{FF2B5EF4-FFF2-40B4-BE49-F238E27FC236}">
                <a16:creationId xmlns:a16="http://schemas.microsoft.com/office/drawing/2014/main" id="{D2741B7A-C65B-3D4E-E5E8-E02B9E84D27E}"/>
              </a:ext>
            </a:extLst>
          </p:cNvPr>
          <p:cNvSpPr>
            <a:spLocks noGrp="1"/>
          </p:cNvSpPr>
          <p:nvPr>
            <p:ph idx="1"/>
          </p:nvPr>
        </p:nvSpPr>
        <p:spPr>
          <a:xfrm>
            <a:off x="509954" y="1582615"/>
            <a:ext cx="11412415" cy="4862133"/>
          </a:xfrm>
        </p:spPr>
        <p:txBody>
          <a:bodyPr>
            <a:normAutofit/>
          </a:bodyPr>
          <a:lstStyle/>
          <a:p>
            <a:pPr marL="0" indent="0">
              <a:lnSpc>
                <a:spcPct val="150000"/>
              </a:lnSpc>
              <a:buNone/>
            </a:pPr>
            <a:r>
              <a:rPr lang="fr-FR" sz="2400" dirty="0"/>
              <a:t>6. Citer les diagnostics différentiels des différentes formes cliniques et stades échographiques d’un KHF</a:t>
            </a:r>
          </a:p>
          <a:p>
            <a:pPr marL="0" indent="0">
              <a:lnSpc>
                <a:spcPct val="150000"/>
              </a:lnSpc>
              <a:buNone/>
            </a:pPr>
            <a:r>
              <a:rPr lang="fr-FR" sz="2400" dirty="0"/>
              <a:t>7. Citer les principales méthodes chirurgicales de traitement d’un KHF et leurs indications</a:t>
            </a:r>
          </a:p>
          <a:p>
            <a:pPr marL="0" indent="0">
              <a:lnSpc>
                <a:spcPct val="150000"/>
              </a:lnSpc>
              <a:buNone/>
            </a:pPr>
            <a:r>
              <a:rPr lang="fr-FR" sz="2400" dirty="0"/>
              <a:t>8. Énumérer les complications du traitement chirurgical d’un KHF</a:t>
            </a:r>
          </a:p>
          <a:p>
            <a:pPr marL="0" indent="0">
              <a:lnSpc>
                <a:spcPct val="150000"/>
              </a:lnSpc>
              <a:buNone/>
            </a:pPr>
            <a:r>
              <a:rPr lang="fr-FR" sz="2400" dirty="0"/>
              <a:t>9. Décrire les moyens de prévention du kyste hydatique</a:t>
            </a:r>
            <a:endParaRPr lang="fr-TN" sz="2400" dirty="0"/>
          </a:p>
          <a:p>
            <a:pPr marL="0" indent="0">
              <a:lnSpc>
                <a:spcPct val="120000"/>
              </a:lnSpc>
              <a:buNone/>
            </a:pPr>
            <a:endParaRPr lang="fr-TN" dirty="0"/>
          </a:p>
        </p:txBody>
      </p:sp>
    </p:spTree>
    <p:extLst>
      <p:ext uri="{BB962C8B-B14F-4D97-AF65-F5344CB8AC3E}">
        <p14:creationId xmlns:p14="http://schemas.microsoft.com/office/powerpoint/2010/main" val="251273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p:txBody>
          <a:bodyPr>
            <a:normAutofit/>
          </a:bodyPr>
          <a:lstStyle/>
          <a:p>
            <a:r>
              <a:rPr lang="fr-FR" sz="4000" b="1" dirty="0">
                <a:solidFill>
                  <a:srgbClr val="002060"/>
                </a:solidFill>
              </a:rPr>
              <a:t>Bilan pré-Thérapeutique :</a:t>
            </a:r>
            <a:endParaRPr lang="fr-TN" sz="4000" b="1" dirty="0">
              <a:solidFill>
                <a:srgbClr val="002060"/>
              </a:solidFill>
            </a:endParaRPr>
          </a:p>
        </p:txBody>
      </p:sp>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a:xfrm>
            <a:off x="576197" y="1690688"/>
            <a:ext cx="11336055" cy="4622429"/>
          </a:xfrm>
        </p:spPr>
        <p:txBody>
          <a:bodyPr>
            <a:normAutofit lnSpcReduction="10000"/>
          </a:bodyPr>
          <a:lstStyle/>
          <a:p>
            <a:pPr>
              <a:lnSpc>
                <a:spcPct val="150000"/>
              </a:lnSpc>
              <a:buFont typeface="Wingdings" panose="05000000000000000000" pitchFamily="2" charset="2"/>
              <a:buChar char="v"/>
            </a:pPr>
            <a:r>
              <a:rPr lang="fr-FR" dirty="0"/>
              <a:t> </a:t>
            </a:r>
            <a:r>
              <a:rPr lang="fr-FR" sz="2400" b="1" dirty="0"/>
              <a:t>Bilan de la maladie : </a:t>
            </a:r>
          </a:p>
          <a:p>
            <a:pPr marL="0" indent="0">
              <a:lnSpc>
                <a:spcPct val="150000"/>
              </a:lnSpc>
              <a:buNone/>
            </a:pPr>
            <a:r>
              <a:rPr lang="fr-FR" sz="2400" dirty="0"/>
              <a:t>          rechercher une autre localisation extra hépatique :</a:t>
            </a:r>
          </a:p>
          <a:p>
            <a:pPr>
              <a:lnSpc>
                <a:spcPct val="150000"/>
              </a:lnSpc>
              <a:buFont typeface="Wingdings" panose="05000000000000000000" pitchFamily="2" charset="2"/>
              <a:buChar char="ü"/>
            </a:pPr>
            <a:r>
              <a:rPr lang="fr-FR" sz="2400" dirty="0"/>
              <a:t> Examen clinique complet</a:t>
            </a:r>
          </a:p>
          <a:p>
            <a:pPr>
              <a:lnSpc>
                <a:spcPct val="150000"/>
              </a:lnSpc>
              <a:buFont typeface="Wingdings" panose="05000000000000000000" pitchFamily="2" charset="2"/>
              <a:buChar char="ü"/>
            </a:pPr>
            <a:r>
              <a:rPr lang="fr-FR" sz="2400" dirty="0"/>
              <a:t> Echographie abdominale complète : rate et la cavité péritonéale,</a:t>
            </a:r>
          </a:p>
          <a:p>
            <a:pPr>
              <a:lnSpc>
                <a:spcPct val="150000"/>
              </a:lnSpc>
              <a:buFont typeface="Wingdings" panose="05000000000000000000" pitchFamily="2" charset="2"/>
              <a:buChar char="ü"/>
            </a:pPr>
            <a:r>
              <a:rPr lang="fr-FR" sz="2400" dirty="0"/>
              <a:t> Radiographie thorax : modifie les priorités thérapeutiques</a:t>
            </a:r>
          </a:p>
          <a:p>
            <a:pPr>
              <a:lnSpc>
                <a:spcPct val="150000"/>
              </a:lnSpc>
              <a:buFont typeface="Wingdings" panose="05000000000000000000" pitchFamily="2" charset="2"/>
              <a:buChar char="v"/>
            </a:pPr>
            <a:r>
              <a:rPr lang="fr-FR" sz="2400" dirty="0"/>
              <a:t> </a:t>
            </a:r>
            <a:r>
              <a:rPr lang="fr-FR" sz="2400" b="1" dirty="0"/>
              <a:t>Bilan d’opérabilité du patient :</a:t>
            </a:r>
          </a:p>
          <a:p>
            <a:pPr marL="0" indent="0">
              <a:lnSpc>
                <a:spcPct val="150000"/>
              </a:lnSpc>
              <a:buNone/>
            </a:pPr>
            <a:r>
              <a:rPr lang="fr-FR" sz="2400" b="1" dirty="0"/>
              <a:t>          </a:t>
            </a:r>
            <a:r>
              <a:rPr lang="fr-FR" sz="2400" dirty="0"/>
              <a:t>Bilan pré anesthésie générale</a:t>
            </a:r>
          </a:p>
          <a:p>
            <a:pPr>
              <a:lnSpc>
                <a:spcPct val="150000"/>
              </a:lnSpc>
              <a:buFont typeface="Wingdings" panose="05000000000000000000" pitchFamily="2" charset="2"/>
              <a:buChar char="v"/>
            </a:pPr>
            <a:endParaRPr lang="fr-FR" b="1" dirty="0"/>
          </a:p>
          <a:p>
            <a:endParaRPr lang="fr-FR" dirty="0"/>
          </a:p>
          <a:p>
            <a:pPr marL="0" indent="0">
              <a:buNone/>
            </a:pPr>
            <a:endParaRPr lang="fr-TN" dirty="0"/>
          </a:p>
        </p:txBody>
      </p:sp>
    </p:spTree>
    <p:extLst>
      <p:ext uri="{BB962C8B-B14F-4D97-AF65-F5344CB8AC3E}">
        <p14:creationId xmlns:p14="http://schemas.microsoft.com/office/powerpoint/2010/main" val="172011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a:xfrm>
            <a:off x="838200" y="365125"/>
            <a:ext cx="10515600" cy="2360490"/>
          </a:xfrm>
        </p:spPr>
        <p:txBody>
          <a:bodyPr>
            <a:normAutofit fontScale="90000"/>
          </a:bodyPr>
          <a:lstStyle/>
          <a:p>
            <a:pPr>
              <a:lnSpc>
                <a:spcPct val="150000"/>
              </a:lnSpc>
            </a:pPr>
            <a:r>
              <a:rPr lang="fr-FR" sz="4000" b="1" dirty="0">
                <a:solidFill>
                  <a:srgbClr val="002060"/>
                </a:solidFill>
              </a:rPr>
              <a:t>Traitement :</a:t>
            </a:r>
            <a:br>
              <a:rPr lang="fr-FR" sz="4000" b="1" dirty="0">
                <a:solidFill>
                  <a:srgbClr val="002060"/>
                </a:solidFill>
              </a:rPr>
            </a:br>
            <a:r>
              <a:rPr lang="fr-FR" sz="4000" b="1" dirty="0">
                <a:solidFill>
                  <a:srgbClr val="002060"/>
                </a:solidFill>
              </a:rPr>
              <a:t>Moyens </a:t>
            </a:r>
            <a:br>
              <a:rPr lang="fr-FR" b="1" dirty="0">
                <a:solidFill>
                  <a:srgbClr val="002060"/>
                </a:solidFill>
              </a:rPr>
            </a:br>
            <a:endParaRPr lang="fr-TN" b="1" dirty="0">
              <a:solidFill>
                <a:srgbClr val="002060"/>
              </a:solidFill>
            </a:endParaRPr>
          </a:p>
        </p:txBody>
      </p:sp>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a:xfrm>
            <a:off x="838200" y="2326358"/>
            <a:ext cx="10515600" cy="4351338"/>
          </a:xfrm>
        </p:spPr>
        <p:txBody>
          <a:bodyPr>
            <a:normAutofit/>
          </a:bodyPr>
          <a:lstStyle/>
          <a:p>
            <a:pPr>
              <a:lnSpc>
                <a:spcPct val="200000"/>
              </a:lnSpc>
            </a:pPr>
            <a:r>
              <a:rPr lang="fr-FR" sz="2400" dirty="0"/>
              <a:t>Traitement chirurgical </a:t>
            </a:r>
          </a:p>
          <a:p>
            <a:pPr>
              <a:lnSpc>
                <a:spcPct val="200000"/>
              </a:lnSpc>
            </a:pPr>
            <a:r>
              <a:rPr lang="fr-FR" sz="2400" dirty="0"/>
              <a:t>Traitement médical</a:t>
            </a:r>
          </a:p>
          <a:p>
            <a:pPr>
              <a:lnSpc>
                <a:spcPct val="200000"/>
              </a:lnSpc>
            </a:pPr>
            <a:r>
              <a:rPr lang="fr-FR" sz="2400" dirty="0"/>
              <a:t>Traitement endoscopique </a:t>
            </a:r>
          </a:p>
          <a:p>
            <a:pPr>
              <a:lnSpc>
                <a:spcPct val="200000"/>
              </a:lnSpc>
            </a:pPr>
            <a:r>
              <a:rPr lang="fr-FR" sz="2400" dirty="0"/>
              <a:t>Traitement radiologique</a:t>
            </a:r>
            <a:endParaRPr lang="fr-TN" sz="2400" dirty="0"/>
          </a:p>
        </p:txBody>
      </p:sp>
    </p:spTree>
    <p:extLst>
      <p:ext uri="{BB962C8B-B14F-4D97-AF65-F5344CB8AC3E}">
        <p14:creationId xmlns:p14="http://schemas.microsoft.com/office/powerpoint/2010/main" val="196448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a:xfrm>
            <a:off x="838200" y="365125"/>
            <a:ext cx="10515600" cy="1530838"/>
          </a:xfrm>
        </p:spPr>
        <p:txBody>
          <a:bodyPr>
            <a:normAutofit fontScale="90000"/>
          </a:bodyPr>
          <a:lstStyle/>
          <a:p>
            <a:r>
              <a:rPr lang="fr-FR" sz="4000" b="1" dirty="0">
                <a:solidFill>
                  <a:srgbClr val="002060"/>
                </a:solidFill>
              </a:rPr>
              <a:t>Traitement  chirurgical :</a:t>
            </a:r>
            <a:br>
              <a:rPr lang="fr-FR" sz="4000" b="1" dirty="0">
                <a:solidFill>
                  <a:srgbClr val="002060"/>
                </a:solidFill>
              </a:rPr>
            </a:br>
            <a:br>
              <a:rPr lang="fr-FR" sz="4000" b="1" dirty="0">
                <a:solidFill>
                  <a:srgbClr val="002060"/>
                </a:solidFill>
              </a:rPr>
            </a:br>
            <a:r>
              <a:rPr lang="fr-FR" sz="4000" b="1" dirty="0">
                <a:solidFill>
                  <a:srgbClr val="002060"/>
                </a:solidFill>
              </a:rPr>
              <a:t> Méthodes </a:t>
            </a:r>
            <a:endParaRPr lang="fr-TN" sz="4000" b="1" dirty="0">
              <a:solidFill>
                <a:srgbClr val="002060"/>
              </a:solidFill>
            </a:endParaRPr>
          </a:p>
        </p:txBody>
      </p:sp>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a:xfrm>
            <a:off x="1031631" y="2141537"/>
            <a:ext cx="10515600" cy="4351338"/>
          </a:xfrm>
        </p:spPr>
        <p:txBody>
          <a:bodyPr>
            <a:normAutofit/>
          </a:bodyPr>
          <a:lstStyle/>
          <a:p>
            <a:pPr>
              <a:lnSpc>
                <a:spcPct val="150000"/>
              </a:lnSpc>
            </a:pPr>
            <a:r>
              <a:rPr lang="fr-FR" sz="2400" b="1" dirty="0"/>
              <a:t>Traitement conservateur :</a:t>
            </a:r>
          </a:p>
          <a:p>
            <a:pPr marL="0" indent="0">
              <a:lnSpc>
                <a:spcPct val="150000"/>
              </a:lnSpc>
              <a:buNone/>
            </a:pPr>
            <a:r>
              <a:rPr lang="fr-FR" sz="2400" b="1" dirty="0"/>
              <a:t>            </a:t>
            </a:r>
            <a:r>
              <a:rPr lang="fr-FR" sz="2400" dirty="0"/>
              <a:t>résection du dôme saillant </a:t>
            </a:r>
          </a:p>
          <a:p>
            <a:pPr>
              <a:lnSpc>
                <a:spcPct val="150000"/>
              </a:lnSpc>
            </a:pPr>
            <a:r>
              <a:rPr lang="fr-FR" sz="2400" b="1" dirty="0"/>
              <a:t>Traitement radical : </a:t>
            </a:r>
          </a:p>
          <a:p>
            <a:pPr>
              <a:lnSpc>
                <a:spcPct val="150000"/>
              </a:lnSpc>
              <a:buFont typeface="Wingdings" panose="05000000000000000000" pitchFamily="2" charset="2"/>
              <a:buChar char="ü"/>
            </a:pPr>
            <a:r>
              <a:rPr lang="fr-FR" sz="2400" dirty="0"/>
              <a:t> péri-</a:t>
            </a:r>
            <a:r>
              <a:rPr lang="fr-FR" sz="2400" dirty="0" err="1"/>
              <a:t>kystectomie</a:t>
            </a:r>
            <a:endParaRPr lang="fr-FR" sz="2400" dirty="0"/>
          </a:p>
          <a:p>
            <a:pPr>
              <a:lnSpc>
                <a:spcPct val="150000"/>
              </a:lnSpc>
              <a:buFont typeface="Wingdings" panose="05000000000000000000" pitchFamily="2" charset="2"/>
              <a:buChar char="ü"/>
            </a:pPr>
            <a:r>
              <a:rPr lang="fr-FR" sz="2400" dirty="0"/>
              <a:t> péri-</a:t>
            </a:r>
            <a:r>
              <a:rPr lang="fr-FR" sz="2400" dirty="0" err="1"/>
              <a:t>kysto</a:t>
            </a:r>
            <a:r>
              <a:rPr lang="fr-FR" sz="2400" dirty="0"/>
              <a:t>-résection</a:t>
            </a:r>
          </a:p>
          <a:p>
            <a:pPr>
              <a:lnSpc>
                <a:spcPct val="150000"/>
              </a:lnSpc>
              <a:buFont typeface="Wingdings" panose="05000000000000000000" pitchFamily="2" charset="2"/>
              <a:buChar char="ü"/>
            </a:pPr>
            <a:r>
              <a:rPr lang="fr-FR" sz="2400" dirty="0"/>
              <a:t> résection hépatique réglée</a:t>
            </a:r>
            <a:endParaRPr lang="fr-TN" sz="2400" dirty="0"/>
          </a:p>
        </p:txBody>
      </p:sp>
    </p:spTree>
    <p:extLst>
      <p:ext uri="{BB962C8B-B14F-4D97-AF65-F5344CB8AC3E}">
        <p14:creationId xmlns:p14="http://schemas.microsoft.com/office/powerpoint/2010/main" val="76058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p:txBody>
          <a:bodyPr>
            <a:normAutofit/>
          </a:bodyPr>
          <a:lstStyle/>
          <a:p>
            <a:r>
              <a:rPr lang="fr-FR" sz="4000" b="1" dirty="0">
                <a:solidFill>
                  <a:srgbClr val="002060"/>
                </a:solidFill>
              </a:rPr>
              <a:t>But du traitement chirurgical:</a:t>
            </a:r>
            <a:endParaRPr lang="fr-TN" sz="4000" b="1" dirty="0">
              <a:solidFill>
                <a:srgbClr val="002060"/>
              </a:solidFill>
            </a:endParaRPr>
          </a:p>
        </p:txBody>
      </p:sp>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p:txBody>
          <a:bodyPr>
            <a:noAutofit/>
          </a:bodyPr>
          <a:lstStyle/>
          <a:p>
            <a:pPr>
              <a:lnSpc>
                <a:spcPct val="150000"/>
              </a:lnSpc>
            </a:pPr>
            <a:r>
              <a:rPr lang="fr-FR" sz="2400" b="1" dirty="0"/>
              <a:t>Détruire le parasite : </a:t>
            </a:r>
          </a:p>
          <a:p>
            <a:pPr>
              <a:lnSpc>
                <a:spcPct val="150000"/>
              </a:lnSpc>
              <a:buFont typeface="Wingdings" panose="05000000000000000000" pitchFamily="2" charset="2"/>
              <a:buChar char="ü"/>
            </a:pPr>
            <a:r>
              <a:rPr lang="fr-FR" sz="2400" dirty="0"/>
              <a:t> Ponction aspiration : aspect du liquide: eau de roche, bilieux, infecté, mastique</a:t>
            </a:r>
          </a:p>
          <a:p>
            <a:pPr>
              <a:lnSpc>
                <a:spcPct val="150000"/>
              </a:lnSpc>
              <a:buFont typeface="Wingdings" panose="05000000000000000000" pitchFamily="2" charset="2"/>
              <a:buChar char="ü"/>
            </a:pPr>
            <a:r>
              <a:rPr lang="fr-FR" sz="2400" dirty="0"/>
              <a:t> Stérilisation du kyste : scoliocide : SSH</a:t>
            </a:r>
          </a:p>
          <a:p>
            <a:pPr marL="0" indent="0">
              <a:lnSpc>
                <a:spcPct val="150000"/>
              </a:lnSpc>
              <a:buNone/>
            </a:pPr>
            <a:r>
              <a:rPr lang="fr-FR" sz="2400" dirty="0"/>
              <a:t>                                    CI si aspect bilieux : risque de cholangite </a:t>
            </a:r>
          </a:p>
          <a:p>
            <a:pPr>
              <a:lnSpc>
                <a:spcPct val="150000"/>
              </a:lnSpc>
            </a:pPr>
            <a:r>
              <a:rPr lang="fr-FR" sz="2400" b="1" dirty="0"/>
              <a:t>Traiter la cavité kystique </a:t>
            </a:r>
          </a:p>
          <a:p>
            <a:pPr>
              <a:lnSpc>
                <a:spcPct val="150000"/>
              </a:lnSpc>
            </a:pPr>
            <a:r>
              <a:rPr lang="fr-FR" sz="2400" b="1" dirty="0"/>
              <a:t>Traiter les complications éventuelles</a:t>
            </a:r>
            <a:endParaRPr lang="fr-TN" sz="2400" b="1" dirty="0"/>
          </a:p>
        </p:txBody>
      </p:sp>
    </p:spTree>
    <p:extLst>
      <p:ext uri="{BB962C8B-B14F-4D97-AF65-F5344CB8AC3E}">
        <p14:creationId xmlns:p14="http://schemas.microsoft.com/office/powerpoint/2010/main" val="421324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a:xfrm>
            <a:off x="838200" y="365125"/>
            <a:ext cx="10515600" cy="1534013"/>
          </a:xfrm>
        </p:spPr>
        <p:txBody>
          <a:bodyPr>
            <a:normAutofit/>
          </a:bodyPr>
          <a:lstStyle/>
          <a:p>
            <a:r>
              <a:rPr lang="fr-FR" sz="4000" b="1" dirty="0"/>
              <a:t>Résection dôme saillant :</a:t>
            </a:r>
            <a:br>
              <a:rPr lang="fr-FR" sz="4000" b="1" dirty="0"/>
            </a:br>
            <a:r>
              <a:rPr lang="fr-FR" sz="4000" b="1" dirty="0"/>
              <a:t>intervention de </a:t>
            </a:r>
            <a:r>
              <a:rPr lang="fr-FR" sz="4000" b="1" dirty="0" err="1"/>
              <a:t>Lagrot</a:t>
            </a:r>
            <a:r>
              <a:rPr lang="fr-FR" sz="4000" b="1" dirty="0"/>
              <a:t> </a:t>
            </a:r>
            <a:endParaRPr lang="fr-TN" sz="4000" b="1" dirty="0"/>
          </a:p>
        </p:txBody>
      </p:sp>
      <p:pic>
        <p:nvPicPr>
          <p:cNvPr id="5" name="Espace réservé du contenu 4">
            <a:extLst>
              <a:ext uri="{FF2B5EF4-FFF2-40B4-BE49-F238E27FC236}">
                <a16:creationId xmlns:a16="http://schemas.microsoft.com/office/drawing/2014/main" id="{F38B04C9-0D60-4F50-8F34-7AE2C10FD9B0}"/>
              </a:ext>
            </a:extLst>
          </p:cNvPr>
          <p:cNvPicPr>
            <a:picLocks noGrp="1" noChangeAspect="1"/>
          </p:cNvPicPr>
          <p:nvPr>
            <p:ph idx="1"/>
          </p:nvPr>
        </p:nvPicPr>
        <p:blipFill>
          <a:blip r:embed="rId2"/>
          <a:stretch>
            <a:fillRect/>
          </a:stretch>
        </p:blipFill>
        <p:spPr>
          <a:xfrm>
            <a:off x="7280030" y="2764697"/>
            <a:ext cx="4534533" cy="2543530"/>
          </a:xfrm>
        </p:spPr>
      </p:pic>
      <p:sp>
        <p:nvSpPr>
          <p:cNvPr id="7" name="ZoneTexte 6">
            <a:extLst>
              <a:ext uri="{FF2B5EF4-FFF2-40B4-BE49-F238E27FC236}">
                <a16:creationId xmlns:a16="http://schemas.microsoft.com/office/drawing/2014/main" id="{4DE14E0B-2776-4ED8-B35C-67EA9317861A}"/>
              </a:ext>
            </a:extLst>
          </p:cNvPr>
          <p:cNvSpPr txBox="1"/>
          <p:nvPr/>
        </p:nvSpPr>
        <p:spPr>
          <a:xfrm>
            <a:off x="615462" y="2039815"/>
            <a:ext cx="6664568" cy="4420890"/>
          </a:xfrm>
          <a:prstGeom prst="rect">
            <a:avLst/>
          </a:prstGeom>
          <a:noFill/>
        </p:spPr>
        <p:txBody>
          <a:bodyPr wrap="square">
            <a:spAutoFit/>
          </a:bodyPr>
          <a:lstStyle/>
          <a:p>
            <a:pPr marL="457200" indent="-457200">
              <a:lnSpc>
                <a:spcPct val="200000"/>
              </a:lnSpc>
              <a:buFont typeface="Arial" panose="020B0604020202020204" pitchFamily="34" charset="0"/>
              <a:buChar char="•"/>
            </a:pPr>
            <a:r>
              <a:rPr lang="fr-FR" sz="2400" dirty="0"/>
              <a:t>Assouplissement du </a:t>
            </a:r>
            <a:r>
              <a:rPr lang="fr-FR" sz="2400" dirty="0" err="1"/>
              <a:t>périkyste</a:t>
            </a:r>
            <a:r>
              <a:rPr lang="fr-FR" sz="2400" dirty="0"/>
              <a:t> si  épais</a:t>
            </a:r>
          </a:p>
          <a:p>
            <a:pPr>
              <a:lnSpc>
                <a:spcPct val="200000"/>
              </a:lnSpc>
            </a:pPr>
            <a:r>
              <a:rPr lang="fr-FR" sz="2400" dirty="0"/>
              <a:t>    ou calcifié : par péri-</a:t>
            </a:r>
            <a:r>
              <a:rPr lang="fr-FR" sz="2400" dirty="0" err="1"/>
              <a:t>kystectomie</a:t>
            </a:r>
            <a:r>
              <a:rPr lang="fr-FR" sz="2400" dirty="0"/>
              <a:t> intra-lamellaire</a:t>
            </a:r>
          </a:p>
          <a:p>
            <a:pPr marL="457200" indent="-457200">
              <a:lnSpc>
                <a:spcPct val="200000"/>
              </a:lnSpc>
              <a:buFont typeface="Arial" panose="020B0604020202020204" pitchFamily="34" charset="0"/>
              <a:buChar char="•"/>
            </a:pPr>
            <a:r>
              <a:rPr lang="fr-FR" sz="2400" dirty="0"/>
              <a:t>Aveuglement de petites fistules biliaire par suture s si existe</a:t>
            </a:r>
          </a:p>
          <a:p>
            <a:pPr marL="457200" indent="-457200">
              <a:lnSpc>
                <a:spcPct val="200000"/>
              </a:lnSpc>
              <a:buFont typeface="Arial" panose="020B0604020202020204" pitchFamily="34" charset="0"/>
              <a:buChar char="•"/>
            </a:pPr>
            <a:r>
              <a:rPr lang="fr-FR" sz="2400" dirty="0"/>
              <a:t>Drainage de la cavité résiduelle </a:t>
            </a:r>
          </a:p>
          <a:p>
            <a:pPr marL="457200" indent="-457200">
              <a:lnSpc>
                <a:spcPct val="200000"/>
              </a:lnSpc>
              <a:buFont typeface="Arial" panose="020B0604020202020204" pitchFamily="34" charset="0"/>
              <a:buChar char="•"/>
            </a:pPr>
            <a:r>
              <a:rPr lang="fr-FR" sz="2400" dirty="0"/>
              <a:t>Epiplooplastie</a:t>
            </a:r>
          </a:p>
        </p:txBody>
      </p:sp>
    </p:spTree>
    <p:extLst>
      <p:ext uri="{BB962C8B-B14F-4D97-AF65-F5344CB8AC3E}">
        <p14:creationId xmlns:p14="http://schemas.microsoft.com/office/powerpoint/2010/main" val="1075894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p:txBody>
          <a:bodyPr>
            <a:normAutofit/>
          </a:bodyPr>
          <a:lstStyle/>
          <a:p>
            <a:r>
              <a:rPr lang="fr-FR" sz="4000" b="1" dirty="0">
                <a:solidFill>
                  <a:srgbClr val="002060"/>
                </a:solidFill>
              </a:rPr>
              <a:t>Traitement chirurgical radical :</a:t>
            </a:r>
            <a:endParaRPr lang="fr-TN" sz="4000" b="1" dirty="0">
              <a:solidFill>
                <a:srgbClr val="002060"/>
              </a:solidFill>
            </a:endParaRPr>
          </a:p>
        </p:txBody>
      </p:sp>
      <p:pic>
        <p:nvPicPr>
          <p:cNvPr id="5" name="Espace réservé du contenu 4">
            <a:extLst>
              <a:ext uri="{FF2B5EF4-FFF2-40B4-BE49-F238E27FC236}">
                <a16:creationId xmlns:a16="http://schemas.microsoft.com/office/drawing/2014/main" id="{01F108AB-59E3-42B1-AC01-69F25AF1C083}"/>
              </a:ext>
            </a:extLst>
          </p:cNvPr>
          <p:cNvPicPr>
            <a:picLocks noGrp="1" noChangeAspect="1"/>
          </p:cNvPicPr>
          <p:nvPr>
            <p:ph idx="1"/>
          </p:nvPr>
        </p:nvPicPr>
        <p:blipFill>
          <a:blip r:embed="rId2"/>
          <a:stretch>
            <a:fillRect/>
          </a:stretch>
        </p:blipFill>
        <p:spPr>
          <a:xfrm>
            <a:off x="7579824" y="2772810"/>
            <a:ext cx="4471500" cy="3187004"/>
          </a:xfrm>
        </p:spPr>
      </p:pic>
      <p:sp>
        <p:nvSpPr>
          <p:cNvPr id="7" name="ZoneTexte 6">
            <a:extLst>
              <a:ext uri="{FF2B5EF4-FFF2-40B4-BE49-F238E27FC236}">
                <a16:creationId xmlns:a16="http://schemas.microsoft.com/office/drawing/2014/main" id="{3C8062E8-7210-45E2-BF3C-48F7545828B1}"/>
              </a:ext>
            </a:extLst>
          </p:cNvPr>
          <p:cNvSpPr txBox="1"/>
          <p:nvPr/>
        </p:nvSpPr>
        <p:spPr>
          <a:xfrm>
            <a:off x="545123" y="1690688"/>
            <a:ext cx="11095891" cy="3682226"/>
          </a:xfrm>
          <a:prstGeom prst="rect">
            <a:avLst/>
          </a:prstGeom>
          <a:noFill/>
        </p:spPr>
        <p:txBody>
          <a:bodyPr wrap="square">
            <a:spAutoFit/>
          </a:bodyPr>
          <a:lstStyle/>
          <a:p>
            <a:pPr marL="342900" indent="-342900">
              <a:lnSpc>
                <a:spcPct val="200000"/>
              </a:lnSpc>
              <a:buFont typeface="Arial" panose="020B0604020202020204" pitchFamily="34" charset="0"/>
              <a:buChar char="•"/>
            </a:pPr>
            <a:r>
              <a:rPr lang="fr-FR" sz="2400" dirty="0"/>
              <a:t>La résection hépatique (ou hépatectomie réglée) : emporter en bloc le KHF et le territoire du foie où il siège</a:t>
            </a:r>
          </a:p>
          <a:p>
            <a:pPr marL="342900" indent="-342900">
              <a:lnSpc>
                <a:spcPct val="200000"/>
              </a:lnSpc>
              <a:buFont typeface="Arial" panose="020B0604020202020204" pitchFamily="34" charset="0"/>
              <a:buChar char="•"/>
            </a:pPr>
            <a:r>
              <a:rPr lang="fr-FR" sz="2400" dirty="0" err="1"/>
              <a:t>Périkysto</a:t>
            </a:r>
            <a:r>
              <a:rPr lang="fr-FR" sz="2400" dirty="0"/>
              <a:t>-résection, </a:t>
            </a:r>
            <a:r>
              <a:rPr lang="fr-FR" sz="2400" dirty="0" err="1"/>
              <a:t>périkystectomie</a:t>
            </a:r>
            <a:endParaRPr lang="fr-FR" sz="2400" dirty="0"/>
          </a:p>
          <a:p>
            <a:pPr marL="342900" indent="-342900">
              <a:lnSpc>
                <a:spcPct val="200000"/>
              </a:lnSpc>
              <a:buFont typeface="Arial" panose="020B0604020202020204" pitchFamily="34" charset="0"/>
              <a:buChar char="•"/>
            </a:pPr>
            <a:r>
              <a:rPr lang="fr-FR" sz="2400" dirty="0"/>
              <a:t>Geste difficile, souvent hémorragique : </a:t>
            </a:r>
            <a:r>
              <a:rPr lang="fr-FR" sz="2400" b="1" dirty="0"/>
              <a:t>morbidité +++ </a:t>
            </a:r>
          </a:p>
          <a:p>
            <a:pPr marL="342900" indent="-342900">
              <a:lnSpc>
                <a:spcPct val="200000"/>
              </a:lnSpc>
              <a:buFont typeface="Arial" panose="020B0604020202020204" pitchFamily="34" charset="0"/>
              <a:buChar char="•"/>
            </a:pPr>
            <a:r>
              <a:rPr lang="fr-FR" sz="2400" b="1" dirty="0"/>
              <a:t>Sacrifie le  parenchyme hépatique sain</a:t>
            </a:r>
            <a:endParaRPr lang="fr-TN" sz="2400" b="1" dirty="0"/>
          </a:p>
        </p:txBody>
      </p:sp>
    </p:spTree>
    <p:extLst>
      <p:ext uri="{BB962C8B-B14F-4D97-AF65-F5344CB8AC3E}">
        <p14:creationId xmlns:p14="http://schemas.microsoft.com/office/powerpoint/2010/main" val="299676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p:txBody>
          <a:bodyPr/>
          <a:lstStyle/>
          <a:p>
            <a:r>
              <a:rPr lang="fr-FR" dirty="0"/>
              <a:t>Vignette 2 :</a:t>
            </a:r>
            <a:endParaRPr lang="fr-TN" dirty="0"/>
          </a:p>
        </p:txBody>
      </p:sp>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p:txBody>
          <a:bodyPr>
            <a:normAutofit/>
          </a:bodyPr>
          <a:lstStyle/>
          <a:p>
            <a:r>
              <a:rPr lang="fr-FR" sz="2400" dirty="0"/>
              <a:t>Mme HM </a:t>
            </a:r>
            <a:r>
              <a:rPr lang="fr-FR" sz="2400" dirty="0" err="1"/>
              <a:t>agée</a:t>
            </a:r>
            <a:r>
              <a:rPr lang="fr-FR" sz="2400" dirty="0"/>
              <a:t> de 30 ans sans </a:t>
            </a:r>
            <a:r>
              <a:rPr lang="fr-FR" sz="2400" dirty="0" err="1"/>
              <a:t>ATCDs</a:t>
            </a:r>
            <a:r>
              <a:rPr lang="fr-FR" sz="2400" dirty="0"/>
              <a:t> consulte pour ictère et fièvre évoluant depuis 3 jours. A l’examen, douleur de l’HCD</a:t>
            </a:r>
          </a:p>
          <a:p>
            <a:r>
              <a:rPr lang="fr-FR" sz="2400" dirty="0"/>
              <a:t>A la biologie : </a:t>
            </a:r>
          </a:p>
          <a:p>
            <a:pPr marL="0" indent="0">
              <a:buNone/>
            </a:pPr>
            <a:r>
              <a:rPr lang="fr-FR" sz="2400" dirty="0"/>
              <a:t>BT = 80         BC = 60</a:t>
            </a:r>
          </a:p>
          <a:p>
            <a:pPr marL="0" indent="0">
              <a:buNone/>
            </a:pPr>
            <a:r>
              <a:rPr lang="fr-FR" sz="2400" dirty="0"/>
              <a:t>ASAT = 300   ALAT = 298</a:t>
            </a:r>
          </a:p>
          <a:p>
            <a:pPr marL="0" indent="0">
              <a:buNone/>
            </a:pPr>
            <a:r>
              <a:rPr lang="fr-FR" sz="2400" dirty="0"/>
              <a:t>GGT = 134    PAL = 480</a:t>
            </a:r>
          </a:p>
          <a:p>
            <a:pPr marL="0" indent="0">
              <a:buNone/>
            </a:pPr>
            <a:r>
              <a:rPr lang="fr-FR" sz="2400" dirty="0"/>
              <a:t>GB = 12000   CRP = 129 </a:t>
            </a:r>
          </a:p>
          <a:p>
            <a:pPr marL="0" indent="0">
              <a:buNone/>
            </a:pPr>
            <a:r>
              <a:rPr lang="fr-FR" sz="2400" dirty="0" err="1"/>
              <a:t>Créat</a:t>
            </a:r>
            <a:r>
              <a:rPr lang="fr-FR" sz="2400" dirty="0"/>
              <a:t> = 90 </a:t>
            </a:r>
          </a:p>
          <a:p>
            <a:pPr marL="0" indent="0">
              <a:buNone/>
            </a:pPr>
            <a:r>
              <a:rPr lang="fr-FR" sz="2400" dirty="0"/>
              <a:t>Le scanner a montré cet aspect</a:t>
            </a:r>
          </a:p>
        </p:txBody>
      </p:sp>
      <p:pic>
        <p:nvPicPr>
          <p:cNvPr id="4" name="Espace réservé du contenu 4">
            <a:extLst>
              <a:ext uri="{FF2B5EF4-FFF2-40B4-BE49-F238E27FC236}">
                <a16:creationId xmlns:a16="http://schemas.microsoft.com/office/drawing/2014/main" id="{6B538622-6507-48B1-BB7C-A9E017D285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8963" y="2760785"/>
            <a:ext cx="4503895" cy="3416178"/>
          </a:xfrm>
          <a:prstGeom prst="rect">
            <a:avLst/>
          </a:prstGeom>
        </p:spPr>
      </p:pic>
    </p:spTree>
    <p:extLst>
      <p:ext uri="{BB962C8B-B14F-4D97-AF65-F5344CB8AC3E}">
        <p14:creationId xmlns:p14="http://schemas.microsoft.com/office/powerpoint/2010/main" val="3381311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p:txBody>
          <a:bodyPr>
            <a:normAutofit/>
          </a:bodyPr>
          <a:lstStyle/>
          <a:p>
            <a:r>
              <a:rPr lang="fr-FR" sz="3600" dirty="0"/>
              <a:t> QCM 1 :Quelles sont les éléments en faveur de KHF ouvert dans les voies biliaires ?</a:t>
            </a:r>
            <a:endParaRPr lang="fr-TN" sz="3600" dirty="0"/>
          </a:p>
        </p:txBody>
      </p:sp>
      <p:sp>
        <p:nvSpPr>
          <p:cNvPr id="7" name="ZoneTexte 6">
            <a:extLst>
              <a:ext uri="{FF2B5EF4-FFF2-40B4-BE49-F238E27FC236}">
                <a16:creationId xmlns:a16="http://schemas.microsoft.com/office/drawing/2014/main" id="{C728C255-0A9F-4BFC-89E5-46277457F9D5}"/>
              </a:ext>
            </a:extLst>
          </p:cNvPr>
          <p:cNvSpPr txBox="1"/>
          <p:nvPr/>
        </p:nvSpPr>
        <p:spPr>
          <a:xfrm>
            <a:off x="1389185" y="2180491"/>
            <a:ext cx="7051430" cy="4420890"/>
          </a:xfrm>
          <a:prstGeom prst="rect">
            <a:avLst/>
          </a:prstGeom>
          <a:noFill/>
        </p:spPr>
        <p:txBody>
          <a:bodyPr wrap="square" rtlCol="0">
            <a:spAutoFit/>
          </a:bodyPr>
          <a:lstStyle/>
          <a:p>
            <a:pPr>
              <a:lnSpc>
                <a:spcPct val="200000"/>
              </a:lnSpc>
            </a:pPr>
            <a:r>
              <a:rPr lang="fr-FR" sz="2400" dirty="0"/>
              <a:t>1/ La cholestase </a:t>
            </a:r>
          </a:p>
          <a:p>
            <a:pPr>
              <a:lnSpc>
                <a:spcPct val="200000"/>
              </a:lnSpc>
            </a:pPr>
            <a:r>
              <a:rPr lang="fr-FR" sz="2400" dirty="0"/>
              <a:t>2/ L’ictère </a:t>
            </a:r>
          </a:p>
          <a:p>
            <a:pPr>
              <a:lnSpc>
                <a:spcPct val="200000"/>
              </a:lnSpc>
            </a:pPr>
            <a:r>
              <a:rPr lang="fr-FR" sz="2400" dirty="0"/>
              <a:t>3/ Le syndrome inflammatoire biologique</a:t>
            </a:r>
          </a:p>
          <a:p>
            <a:pPr>
              <a:lnSpc>
                <a:spcPct val="200000"/>
              </a:lnSpc>
            </a:pPr>
            <a:r>
              <a:rPr lang="fr-FR" sz="2400" dirty="0"/>
              <a:t>4/ La durée d’évolution supérieure à 3 jours</a:t>
            </a:r>
          </a:p>
          <a:p>
            <a:pPr>
              <a:lnSpc>
                <a:spcPct val="200000"/>
              </a:lnSpc>
            </a:pPr>
            <a:r>
              <a:rPr lang="fr-FR" sz="2400" dirty="0"/>
              <a:t>5/ La dilatation de la VBP au scanner </a:t>
            </a:r>
          </a:p>
          <a:p>
            <a:pPr>
              <a:lnSpc>
                <a:spcPct val="200000"/>
              </a:lnSpc>
            </a:pPr>
            <a:r>
              <a:rPr lang="fr-FR" sz="2400" b="1" dirty="0">
                <a:solidFill>
                  <a:srgbClr val="00B050"/>
                </a:solidFill>
              </a:rPr>
              <a:t>Réponses : 1-2-3-5</a:t>
            </a:r>
            <a:endParaRPr lang="fr-TN" sz="2400" b="1" dirty="0">
              <a:solidFill>
                <a:srgbClr val="00B050"/>
              </a:solidFill>
            </a:endParaRPr>
          </a:p>
        </p:txBody>
      </p:sp>
    </p:spTree>
    <p:extLst>
      <p:ext uri="{BB962C8B-B14F-4D97-AF65-F5344CB8AC3E}">
        <p14:creationId xmlns:p14="http://schemas.microsoft.com/office/powerpoint/2010/main" val="114323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p:txBody>
          <a:bodyPr>
            <a:normAutofit/>
          </a:bodyPr>
          <a:lstStyle/>
          <a:p>
            <a:r>
              <a:rPr lang="fr-FR" sz="3600" b="1" dirty="0">
                <a:solidFill>
                  <a:srgbClr val="002060"/>
                </a:solidFill>
              </a:rPr>
              <a:t>Traitement du KHF ouvert dans les voies biliaires</a:t>
            </a:r>
            <a:endParaRPr lang="fr-TN" sz="3600" b="1" dirty="0">
              <a:solidFill>
                <a:srgbClr val="002060"/>
              </a:solidFill>
            </a:endParaRPr>
          </a:p>
        </p:txBody>
      </p:sp>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a:xfrm>
            <a:off x="674078" y="1930156"/>
            <a:ext cx="10679722" cy="4927844"/>
          </a:xfrm>
        </p:spPr>
        <p:txBody>
          <a:bodyPr>
            <a:normAutofit/>
          </a:bodyPr>
          <a:lstStyle/>
          <a:p>
            <a:pPr>
              <a:lnSpc>
                <a:spcPct val="250000"/>
              </a:lnSpc>
              <a:buFont typeface="Wingdings" panose="05000000000000000000" pitchFamily="2" charset="2"/>
              <a:buChar char="v"/>
            </a:pPr>
            <a:r>
              <a:rPr lang="fr-FR" dirty="0"/>
              <a:t> </a:t>
            </a:r>
            <a:r>
              <a:rPr lang="fr-FR" sz="2400" dirty="0"/>
              <a:t>Cholédocotomie et évacuation du contenu hydatique </a:t>
            </a:r>
          </a:p>
          <a:p>
            <a:pPr>
              <a:lnSpc>
                <a:spcPct val="250000"/>
              </a:lnSpc>
              <a:buFont typeface="Wingdings" panose="05000000000000000000" pitchFamily="2" charset="2"/>
              <a:buChar char="v"/>
            </a:pPr>
            <a:r>
              <a:rPr lang="fr-FR" sz="2400" dirty="0"/>
              <a:t>  </a:t>
            </a:r>
            <a:r>
              <a:rPr lang="fr-FR" sz="2400" dirty="0" err="1"/>
              <a:t>Cholédocorrahaphie</a:t>
            </a:r>
            <a:r>
              <a:rPr lang="fr-FR" sz="2400" dirty="0"/>
              <a:t> sur drain de </a:t>
            </a:r>
            <a:r>
              <a:rPr lang="fr-FR" sz="2400" dirty="0" err="1"/>
              <a:t>Kehr</a:t>
            </a:r>
            <a:endParaRPr lang="fr-FR" sz="2400" dirty="0"/>
          </a:p>
          <a:p>
            <a:pPr>
              <a:lnSpc>
                <a:spcPct val="250000"/>
              </a:lnSpc>
              <a:buFont typeface="Wingdings" panose="05000000000000000000" pitchFamily="2" charset="2"/>
              <a:buChar char="v"/>
            </a:pPr>
            <a:r>
              <a:rPr lang="fr-FR" sz="2400" dirty="0"/>
              <a:t>  Résection du dôme saillant et traitement de la cavité résiduelle par: Ditfo ou </a:t>
            </a:r>
            <a:r>
              <a:rPr lang="fr-FR" sz="2400" dirty="0" err="1"/>
              <a:t>perdromo</a:t>
            </a:r>
            <a:r>
              <a:rPr lang="fr-FR" sz="2400" dirty="0"/>
              <a:t> </a:t>
            </a:r>
          </a:p>
        </p:txBody>
      </p:sp>
    </p:spTree>
    <p:extLst>
      <p:ext uri="{BB962C8B-B14F-4D97-AF65-F5344CB8AC3E}">
        <p14:creationId xmlns:p14="http://schemas.microsoft.com/office/powerpoint/2010/main" val="287585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2C16F76-A5AE-422C-A469-48F3411C91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7063" y="4008193"/>
            <a:ext cx="3350677" cy="2484681"/>
          </a:xfrm>
          <a:noFill/>
          <a:extLst>
            <a:ext uri="{909E8E84-426E-40DD-AFC4-6F175D3DCCD1}">
              <a14:hiddenFill xmlns:a14="http://schemas.microsoft.com/office/drawing/2010/main">
                <a:solidFill>
                  <a:srgbClr val="FFFFFF"/>
                </a:solidFill>
              </a14:hiddenFill>
            </a:ext>
          </a:extLst>
        </p:spPr>
      </p:pic>
      <p:pic>
        <p:nvPicPr>
          <p:cNvPr id="5" name="Picture 3">
            <a:extLst>
              <a:ext uri="{FF2B5EF4-FFF2-40B4-BE49-F238E27FC236}">
                <a16:creationId xmlns:a16="http://schemas.microsoft.com/office/drawing/2014/main" id="{B0C60630-BDBC-4233-A344-574B4D0BE9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8555" y="3851031"/>
            <a:ext cx="3710178" cy="284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a:extLst>
              <a:ext uri="{FF2B5EF4-FFF2-40B4-BE49-F238E27FC236}">
                <a16:creationId xmlns:a16="http://schemas.microsoft.com/office/drawing/2014/main" id="{FD070EB1-5B21-4F11-BC45-9EA45EDBC8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0833" y="4008193"/>
            <a:ext cx="3412572" cy="2672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a:extLst>
              <a:ext uri="{FF2B5EF4-FFF2-40B4-BE49-F238E27FC236}">
                <a16:creationId xmlns:a16="http://schemas.microsoft.com/office/drawing/2014/main" id="{1557BFF2-C50F-4BFD-BFB2-D7F27BDDC11D}"/>
              </a:ext>
            </a:extLst>
          </p:cNvPr>
          <p:cNvPicPr>
            <a:picLocks noChangeAspect="1"/>
          </p:cNvPicPr>
          <p:nvPr/>
        </p:nvPicPr>
        <p:blipFill>
          <a:blip r:embed="rId5"/>
          <a:stretch>
            <a:fillRect/>
          </a:stretch>
        </p:blipFill>
        <p:spPr>
          <a:xfrm>
            <a:off x="2509433" y="1690688"/>
            <a:ext cx="5590517" cy="2030144"/>
          </a:xfrm>
          <a:prstGeom prst="rect">
            <a:avLst/>
          </a:prstGeom>
        </p:spPr>
      </p:pic>
      <p:sp>
        <p:nvSpPr>
          <p:cNvPr id="11" name="Titre 1">
            <a:extLst>
              <a:ext uri="{FF2B5EF4-FFF2-40B4-BE49-F238E27FC236}">
                <a16:creationId xmlns:a16="http://schemas.microsoft.com/office/drawing/2014/main" id="{164B34C6-F27D-4D03-B378-497CFCD039E2}"/>
              </a:ext>
            </a:extLst>
          </p:cNvPr>
          <p:cNvSpPr>
            <a:spLocks noGrp="1"/>
          </p:cNvSpPr>
          <p:nvPr>
            <p:ph type="title"/>
          </p:nvPr>
        </p:nvSpPr>
        <p:spPr>
          <a:xfrm>
            <a:off x="838200" y="365125"/>
            <a:ext cx="10515600" cy="1325563"/>
          </a:xfrm>
        </p:spPr>
        <p:txBody>
          <a:bodyPr>
            <a:normAutofit/>
          </a:bodyPr>
          <a:lstStyle/>
          <a:p>
            <a:r>
              <a:rPr lang="fr-FR" sz="3600" b="1" dirty="0">
                <a:solidFill>
                  <a:srgbClr val="002060"/>
                </a:solidFill>
              </a:rPr>
              <a:t>Traitement du KHF ouvert dans les voies biliaires : traitement de la cavité résiduelle :</a:t>
            </a:r>
            <a:endParaRPr lang="fr-TN" sz="3600" b="1" dirty="0">
              <a:solidFill>
                <a:srgbClr val="002060"/>
              </a:solidFill>
            </a:endParaRPr>
          </a:p>
        </p:txBody>
      </p:sp>
    </p:spTree>
    <p:extLst>
      <p:ext uri="{BB962C8B-B14F-4D97-AF65-F5344CB8AC3E}">
        <p14:creationId xmlns:p14="http://schemas.microsoft.com/office/powerpoint/2010/main" val="3474302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85F9B9-5755-4271-3B87-21170AFB97FD}"/>
              </a:ext>
            </a:extLst>
          </p:cNvPr>
          <p:cNvSpPr>
            <a:spLocks noGrp="1"/>
          </p:cNvSpPr>
          <p:nvPr>
            <p:ph type="title"/>
          </p:nvPr>
        </p:nvSpPr>
        <p:spPr/>
        <p:txBody>
          <a:bodyPr/>
          <a:lstStyle/>
          <a:p>
            <a:r>
              <a:rPr lang="fr-FR" dirty="0"/>
              <a:t>Pré-test : </a:t>
            </a:r>
            <a:endParaRPr lang="fr-TN" dirty="0"/>
          </a:p>
        </p:txBody>
      </p:sp>
      <p:sp>
        <p:nvSpPr>
          <p:cNvPr id="3" name="Espace réservé du contenu 2">
            <a:extLst>
              <a:ext uri="{FF2B5EF4-FFF2-40B4-BE49-F238E27FC236}">
                <a16:creationId xmlns:a16="http://schemas.microsoft.com/office/drawing/2014/main" id="{56ACF0E7-0844-D835-DED7-13E37AAAE366}"/>
              </a:ext>
            </a:extLst>
          </p:cNvPr>
          <p:cNvSpPr>
            <a:spLocks noGrp="1"/>
          </p:cNvSpPr>
          <p:nvPr>
            <p:ph idx="1"/>
          </p:nvPr>
        </p:nvSpPr>
        <p:spPr/>
        <p:txBody>
          <a:bodyPr/>
          <a:lstStyle/>
          <a:p>
            <a:r>
              <a:rPr lang="fr-FR" b="1" dirty="0"/>
              <a:t>QCM 1 : Les signes cliniques possibles d’un kyste hydatique hépatique sont :</a:t>
            </a:r>
          </a:p>
          <a:p>
            <a:pPr marL="0" indent="0">
              <a:buNone/>
            </a:pPr>
            <a:r>
              <a:rPr lang="fr-FR" dirty="0"/>
              <a:t>A. Douleur de l’hypochondre droit</a:t>
            </a:r>
            <a:br>
              <a:rPr lang="fr-FR" dirty="0"/>
            </a:br>
            <a:r>
              <a:rPr lang="fr-FR" dirty="0"/>
              <a:t>B. Ictère par compression des voies biliaires</a:t>
            </a:r>
            <a:br>
              <a:rPr lang="fr-FR" dirty="0"/>
            </a:br>
            <a:r>
              <a:rPr lang="fr-FR" dirty="0"/>
              <a:t>C. Hématémèse</a:t>
            </a:r>
            <a:br>
              <a:rPr lang="fr-FR" dirty="0"/>
            </a:br>
            <a:r>
              <a:rPr lang="fr-FR" dirty="0"/>
              <a:t>D. Masse hépatique palpable</a:t>
            </a:r>
            <a:br>
              <a:rPr lang="fr-FR" dirty="0"/>
            </a:br>
            <a:r>
              <a:rPr lang="fr-FR" dirty="0"/>
              <a:t>E. Fièvre si surinfection</a:t>
            </a:r>
          </a:p>
          <a:p>
            <a:r>
              <a:rPr lang="fr-FR" b="1" dirty="0"/>
              <a:t>Réponses correctes</a:t>
            </a:r>
            <a:r>
              <a:rPr lang="fr-FR" dirty="0"/>
              <a:t> : </a:t>
            </a:r>
            <a:r>
              <a:rPr lang="fr-FR" b="1" dirty="0"/>
              <a:t>A, B, D, E</a:t>
            </a:r>
            <a:endParaRPr lang="fr-FR" dirty="0"/>
          </a:p>
          <a:p>
            <a:endParaRPr lang="fr-TN" dirty="0"/>
          </a:p>
        </p:txBody>
      </p:sp>
    </p:spTree>
    <p:extLst>
      <p:ext uri="{BB962C8B-B14F-4D97-AF65-F5344CB8AC3E}">
        <p14:creationId xmlns:p14="http://schemas.microsoft.com/office/powerpoint/2010/main" val="16402917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p:txBody>
          <a:bodyPr/>
          <a:lstStyle/>
          <a:p>
            <a:r>
              <a:rPr lang="fr-FR" dirty="0"/>
              <a:t>CPO :</a:t>
            </a:r>
            <a:endParaRPr lang="fr-TN" dirty="0"/>
          </a:p>
        </p:txBody>
      </p:sp>
      <p:pic>
        <p:nvPicPr>
          <p:cNvPr id="4" name="Picture 5" descr="D:\Images KHFOVB\Cholperopcyst01.jpg">
            <a:extLst>
              <a:ext uri="{FF2B5EF4-FFF2-40B4-BE49-F238E27FC236}">
                <a16:creationId xmlns:a16="http://schemas.microsoft.com/office/drawing/2014/main" id="{2F238E10-F4F1-4DAA-A7B9-E783AAB8031C}"/>
              </a:ext>
            </a:extLst>
          </p:cNvPr>
          <p:cNvPicPr>
            <a:picLocks noGrp="1" noChangeAspect="1" noChangeArrowheads="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6348051" y="2956188"/>
            <a:ext cx="2977649" cy="3689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a:extLst>
              <a:ext uri="{FF2B5EF4-FFF2-40B4-BE49-F238E27FC236}">
                <a16:creationId xmlns:a16="http://schemas.microsoft.com/office/drawing/2014/main" id="{8EE5FCF3-88CC-4C1F-82B7-C8E4578D6915}"/>
              </a:ext>
            </a:extLst>
          </p:cNvPr>
          <p:cNvSpPr txBox="1"/>
          <p:nvPr/>
        </p:nvSpPr>
        <p:spPr>
          <a:xfrm>
            <a:off x="838200" y="1863969"/>
            <a:ext cx="10117015" cy="954107"/>
          </a:xfrm>
          <a:prstGeom prst="rect">
            <a:avLst/>
          </a:prstGeom>
          <a:noFill/>
        </p:spPr>
        <p:txBody>
          <a:bodyPr wrap="square" rtlCol="0">
            <a:spAutoFit/>
          </a:bodyPr>
          <a:lstStyle/>
          <a:p>
            <a:pPr marL="457200" indent="-457200">
              <a:buFont typeface="Arial" panose="020B0604020202020204" pitchFamily="34" charset="0"/>
              <a:buChar char="•"/>
            </a:pPr>
            <a:r>
              <a:rPr lang="fr-FR" sz="2800" dirty="0"/>
              <a:t>Etude LFKB</a:t>
            </a:r>
          </a:p>
          <a:p>
            <a:pPr marL="457200" indent="-457200">
              <a:buFont typeface="Arial" panose="020B0604020202020204" pitchFamily="34" charset="0"/>
              <a:buChar char="•"/>
            </a:pPr>
            <a:r>
              <a:rPr lang="fr-FR" sz="2800" dirty="0"/>
              <a:t>Vérifier la présence de matériel hydatique dans la VBP</a:t>
            </a:r>
            <a:endParaRPr lang="fr-TN" sz="2800" dirty="0"/>
          </a:p>
        </p:txBody>
      </p:sp>
      <p:pic>
        <p:nvPicPr>
          <p:cNvPr id="7" name="Picture 3">
            <a:extLst>
              <a:ext uri="{FF2B5EF4-FFF2-40B4-BE49-F238E27FC236}">
                <a16:creationId xmlns:a16="http://schemas.microsoft.com/office/drawing/2014/main" id="{1AEB8064-F235-4282-8BDD-F39AE35707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9343" y="2956187"/>
            <a:ext cx="3567611" cy="3689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1408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2D6ED569-EC92-419C-A91E-F9638D6D0AD4}"/>
              </a:ext>
            </a:extLst>
          </p:cNvPr>
          <p:cNvPicPr>
            <a:picLocks noGrp="1" noChangeAspect="1"/>
          </p:cNvPicPr>
          <p:nvPr>
            <p:ph idx="1"/>
          </p:nvPr>
        </p:nvPicPr>
        <p:blipFill>
          <a:blip r:embed="rId2"/>
          <a:stretch>
            <a:fillRect/>
          </a:stretch>
        </p:blipFill>
        <p:spPr>
          <a:xfrm>
            <a:off x="520705" y="1961380"/>
            <a:ext cx="5803895" cy="2286198"/>
          </a:xfrm>
        </p:spPr>
      </p:pic>
      <p:sp>
        <p:nvSpPr>
          <p:cNvPr id="6" name="Titre 1">
            <a:extLst>
              <a:ext uri="{FF2B5EF4-FFF2-40B4-BE49-F238E27FC236}">
                <a16:creationId xmlns:a16="http://schemas.microsoft.com/office/drawing/2014/main" id="{6BFA7BA5-0A13-4D0C-950D-24461DDAFA01}"/>
              </a:ext>
            </a:extLst>
          </p:cNvPr>
          <p:cNvSpPr>
            <a:spLocks noGrp="1"/>
          </p:cNvSpPr>
          <p:nvPr>
            <p:ph type="title"/>
          </p:nvPr>
        </p:nvSpPr>
        <p:spPr>
          <a:xfrm>
            <a:off x="1066800" y="635817"/>
            <a:ext cx="10515600" cy="1325563"/>
          </a:xfrm>
        </p:spPr>
        <p:txBody>
          <a:bodyPr>
            <a:normAutofit/>
          </a:bodyPr>
          <a:lstStyle/>
          <a:p>
            <a:r>
              <a:rPr lang="fr-FR" sz="3600" b="1" dirty="0">
                <a:solidFill>
                  <a:srgbClr val="002060"/>
                </a:solidFill>
              </a:rPr>
              <a:t>Traitement du KHF ouvert dans les voies biliaires : traitement de la cavité résiduelle :</a:t>
            </a:r>
            <a:endParaRPr lang="fr-TN" sz="3600" b="1" dirty="0">
              <a:solidFill>
                <a:srgbClr val="002060"/>
              </a:solidFill>
            </a:endParaRPr>
          </a:p>
        </p:txBody>
      </p:sp>
      <p:pic>
        <p:nvPicPr>
          <p:cNvPr id="7" name="Picture 2" descr="D:\KHF\Kste HFoie\PErdromo.bmp">
            <a:extLst>
              <a:ext uri="{FF2B5EF4-FFF2-40B4-BE49-F238E27FC236}">
                <a16:creationId xmlns:a16="http://schemas.microsoft.com/office/drawing/2014/main" id="{B5B4830A-AF1D-4E00-9792-78308A4537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203281" y="2248633"/>
            <a:ext cx="3500437" cy="36433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D:\KHF\Kste HFoie\Perdromo radio.bmp">
            <a:extLst>
              <a:ext uri="{FF2B5EF4-FFF2-40B4-BE49-F238E27FC236}">
                <a16:creationId xmlns:a16="http://schemas.microsoft.com/office/drawing/2014/main" id="{B07BCC78-1CB4-4654-88B3-2C0D8AA6CB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0500" y="2571750"/>
            <a:ext cx="5143500" cy="387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6067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p:txBody>
          <a:bodyPr/>
          <a:lstStyle/>
          <a:p>
            <a:r>
              <a:rPr lang="fr-FR" b="1" dirty="0">
                <a:solidFill>
                  <a:srgbClr val="002060"/>
                </a:solidFill>
              </a:rPr>
              <a:t>KHF ouvert dans le thorax</a:t>
            </a:r>
            <a:endParaRPr lang="fr-TN" b="1" dirty="0">
              <a:solidFill>
                <a:srgbClr val="002060"/>
              </a:solidFill>
            </a:endParaRPr>
          </a:p>
        </p:txBody>
      </p:sp>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a:xfrm>
            <a:off x="260839" y="1402589"/>
            <a:ext cx="8482328" cy="4985685"/>
          </a:xfrm>
        </p:spPr>
        <p:txBody>
          <a:bodyPr>
            <a:normAutofit lnSpcReduction="10000"/>
          </a:bodyPr>
          <a:lstStyle/>
          <a:p>
            <a:pPr eaLnBrk="1" hangingPunct="1"/>
            <a:endParaRPr lang="fr-FR" altLang="fr-TN" sz="2800" b="1" dirty="0">
              <a:solidFill>
                <a:srgbClr val="002060"/>
              </a:solidFill>
            </a:endParaRPr>
          </a:p>
          <a:p>
            <a:pPr eaLnBrk="1" hangingPunct="1">
              <a:lnSpc>
                <a:spcPct val="150000"/>
              </a:lnSpc>
              <a:buFont typeface="Wingdings" panose="05000000000000000000" pitchFamily="2" charset="2"/>
              <a:buChar char="v"/>
            </a:pPr>
            <a:r>
              <a:rPr lang="fr-FR" altLang="fr-TN" b="1" dirty="0">
                <a:solidFill>
                  <a:srgbClr val="002060"/>
                </a:solidFill>
              </a:rPr>
              <a:t> </a:t>
            </a:r>
            <a:r>
              <a:rPr lang="fr-FR" altLang="fr-TN" sz="2400" b="1" dirty="0">
                <a:solidFill>
                  <a:srgbClr val="002060"/>
                </a:solidFill>
              </a:rPr>
              <a:t>Symptôme : vomique hydatique ++</a:t>
            </a:r>
          </a:p>
          <a:p>
            <a:pPr>
              <a:lnSpc>
                <a:spcPct val="150000"/>
              </a:lnSpc>
              <a:buFont typeface="Wingdings" panose="05000000000000000000" pitchFamily="2" charset="2"/>
              <a:buChar char="v"/>
            </a:pPr>
            <a:r>
              <a:rPr lang="fr-FR" altLang="fr-TN" sz="2400" b="1" dirty="0">
                <a:solidFill>
                  <a:srgbClr val="002060"/>
                </a:solidFill>
              </a:rPr>
              <a:t> Traitement du KHF ouvert dans le thorax</a:t>
            </a:r>
            <a:endParaRPr lang="fr-FR" altLang="fr-TN" sz="2400" dirty="0"/>
          </a:p>
          <a:p>
            <a:pPr eaLnBrk="1" hangingPunct="1">
              <a:lnSpc>
                <a:spcPct val="150000"/>
              </a:lnSpc>
            </a:pPr>
            <a:r>
              <a:rPr lang="fr-FR" altLang="fr-TN" sz="2400" dirty="0"/>
              <a:t> Déconnexion </a:t>
            </a:r>
            <a:r>
              <a:rPr lang="fr-FR" altLang="fr-TN" sz="2400" dirty="0" err="1"/>
              <a:t>kysto</a:t>
            </a:r>
            <a:r>
              <a:rPr lang="fr-FR" altLang="fr-TN" sz="2400" dirty="0"/>
              <a:t>-diaphragmatique</a:t>
            </a:r>
          </a:p>
          <a:p>
            <a:pPr marL="0" indent="0" eaLnBrk="1" hangingPunct="1">
              <a:lnSpc>
                <a:spcPct val="150000"/>
              </a:lnSpc>
              <a:buNone/>
            </a:pPr>
            <a:r>
              <a:rPr lang="fr-FR" altLang="fr-TN" sz="2400" dirty="0"/>
              <a:t>       (voie abdominale +/- thoracique )</a:t>
            </a:r>
          </a:p>
          <a:p>
            <a:pPr eaLnBrk="1" hangingPunct="1">
              <a:lnSpc>
                <a:spcPct val="150000"/>
              </a:lnSpc>
            </a:pPr>
            <a:r>
              <a:rPr lang="fr-FR" altLang="fr-TN" sz="2400" dirty="0"/>
              <a:t> Traitement de la cavité résiduelle</a:t>
            </a:r>
          </a:p>
          <a:p>
            <a:pPr eaLnBrk="1" hangingPunct="1">
              <a:lnSpc>
                <a:spcPct val="150000"/>
              </a:lnSpc>
            </a:pPr>
            <a:r>
              <a:rPr lang="fr-FR" altLang="fr-TN" sz="2400" dirty="0"/>
              <a:t> Traitement d’éventuelle complications biliaires concomitante </a:t>
            </a:r>
          </a:p>
          <a:p>
            <a:endParaRPr lang="fr-TN" dirty="0"/>
          </a:p>
        </p:txBody>
      </p:sp>
      <p:pic>
        <p:nvPicPr>
          <p:cNvPr id="4" name="Picture 2" descr="D:\PGSCANC\KHF013TDM.jpg">
            <a:extLst>
              <a:ext uri="{FF2B5EF4-FFF2-40B4-BE49-F238E27FC236}">
                <a16:creationId xmlns:a16="http://schemas.microsoft.com/office/drawing/2014/main" id="{0FD359FC-F22A-4BA3-8EF0-7A70789314C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8036170" y="1682385"/>
            <a:ext cx="3732250" cy="2900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D:\PGSCANC\KHF025FBB3.jpg">
            <a:extLst>
              <a:ext uri="{FF2B5EF4-FFF2-40B4-BE49-F238E27FC236}">
                <a16:creationId xmlns:a16="http://schemas.microsoft.com/office/drawing/2014/main" id="{7B82B6FD-D3C9-4DB5-8721-B9C4C8E00963}"/>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8223513" y="1863969"/>
            <a:ext cx="335756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246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p:txBody>
          <a:bodyPr/>
          <a:lstStyle/>
          <a:p>
            <a:r>
              <a:rPr lang="fr-FR" dirty="0"/>
              <a:t>Autres complications :</a:t>
            </a:r>
            <a:endParaRPr lang="fr-TN" dirty="0"/>
          </a:p>
        </p:txBody>
      </p:sp>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a:xfrm>
            <a:off x="838199" y="1465544"/>
            <a:ext cx="10760901" cy="4885151"/>
          </a:xfrm>
        </p:spPr>
        <p:txBody>
          <a:bodyPr>
            <a:normAutofit lnSpcReduction="10000"/>
          </a:bodyPr>
          <a:lstStyle/>
          <a:p>
            <a:pPr marL="0" indent="0">
              <a:lnSpc>
                <a:spcPct val="150000"/>
              </a:lnSpc>
              <a:buNone/>
            </a:pPr>
            <a:r>
              <a:rPr lang="fr-FR" sz="2400" b="1" dirty="0"/>
              <a:t>Compressions:</a:t>
            </a:r>
          </a:p>
          <a:p>
            <a:pPr marL="0" indent="0">
              <a:lnSpc>
                <a:spcPct val="150000"/>
              </a:lnSpc>
              <a:buNone/>
            </a:pPr>
            <a:r>
              <a:rPr lang="fr-FR" sz="2400" dirty="0"/>
              <a:t>- voies biliaires: ictère par rétention</a:t>
            </a:r>
          </a:p>
          <a:p>
            <a:pPr marL="0" indent="0">
              <a:lnSpc>
                <a:spcPct val="150000"/>
              </a:lnSpc>
              <a:buNone/>
            </a:pPr>
            <a:r>
              <a:rPr lang="fr-FR" sz="2400" dirty="0"/>
              <a:t>- veine porte et veines sus-hépatiques: syndrome d’ HTP ou syndrome cave inférieur</a:t>
            </a:r>
          </a:p>
          <a:p>
            <a:pPr marL="0" indent="0">
              <a:lnSpc>
                <a:spcPct val="150000"/>
              </a:lnSpc>
              <a:buNone/>
            </a:pPr>
            <a:r>
              <a:rPr lang="fr-FR" sz="2400" b="1" dirty="0"/>
              <a:t>Ruptures: </a:t>
            </a:r>
          </a:p>
          <a:p>
            <a:pPr>
              <a:lnSpc>
                <a:spcPct val="150000"/>
              </a:lnSpc>
            </a:pPr>
            <a:r>
              <a:rPr lang="fr-FR" sz="2400" dirty="0"/>
              <a:t>peuvent s’accompagner de manifestations générales de type allergique (urticaire, choc anaphylactique)</a:t>
            </a:r>
          </a:p>
          <a:p>
            <a:pPr>
              <a:lnSpc>
                <a:spcPct val="150000"/>
              </a:lnSpc>
            </a:pPr>
            <a:r>
              <a:rPr lang="fr-FR" sz="2400" dirty="0"/>
              <a:t>péritoine, plèvre, colon et estomac</a:t>
            </a:r>
          </a:p>
          <a:p>
            <a:pPr marL="0" indent="0">
              <a:buNone/>
            </a:pPr>
            <a:endParaRPr lang="fr-TN" dirty="0"/>
          </a:p>
        </p:txBody>
      </p:sp>
    </p:spTree>
    <p:extLst>
      <p:ext uri="{BB962C8B-B14F-4D97-AF65-F5344CB8AC3E}">
        <p14:creationId xmlns:p14="http://schemas.microsoft.com/office/powerpoint/2010/main" val="16227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p:txBody>
          <a:bodyPr>
            <a:normAutofit/>
          </a:bodyPr>
          <a:lstStyle/>
          <a:p>
            <a:r>
              <a:rPr lang="fr-FR" sz="4000" b="1" dirty="0">
                <a:solidFill>
                  <a:srgbClr val="002060"/>
                </a:solidFill>
              </a:rPr>
              <a:t>Résultats du traitement chirurgical :</a:t>
            </a:r>
            <a:endParaRPr lang="fr-TN" sz="4000" b="1" dirty="0">
              <a:solidFill>
                <a:srgbClr val="002060"/>
              </a:solidFill>
            </a:endParaRPr>
          </a:p>
        </p:txBody>
      </p:sp>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a:xfrm>
            <a:off x="838200" y="1690688"/>
            <a:ext cx="10515600" cy="4486275"/>
          </a:xfrm>
        </p:spPr>
        <p:txBody>
          <a:bodyPr>
            <a:normAutofit/>
          </a:bodyPr>
          <a:lstStyle/>
          <a:p>
            <a:pPr>
              <a:lnSpc>
                <a:spcPct val="150000"/>
              </a:lnSpc>
              <a:defRPr/>
            </a:pPr>
            <a:r>
              <a:rPr lang="fr-FR" sz="2400" dirty="0"/>
              <a:t>Mortalité opératoire &lt; 1%</a:t>
            </a:r>
          </a:p>
          <a:p>
            <a:pPr>
              <a:lnSpc>
                <a:spcPct val="150000"/>
              </a:lnSpc>
              <a:defRPr/>
            </a:pPr>
            <a:r>
              <a:rPr lang="fr-FR" sz="2400" dirty="0"/>
              <a:t>Morbidité opératoire &gt; 15 %</a:t>
            </a:r>
          </a:p>
          <a:p>
            <a:pPr lvl="1">
              <a:lnSpc>
                <a:spcPct val="150000"/>
              </a:lnSpc>
              <a:defRPr/>
            </a:pPr>
            <a:r>
              <a:rPr lang="fr-FR" dirty="0"/>
              <a:t> Rétention purulente dans la CR</a:t>
            </a:r>
          </a:p>
          <a:p>
            <a:pPr lvl="1">
              <a:lnSpc>
                <a:spcPct val="150000"/>
              </a:lnSpc>
              <a:defRPr/>
            </a:pPr>
            <a:r>
              <a:rPr lang="fr-FR" dirty="0"/>
              <a:t> Fistule biliaire externe</a:t>
            </a:r>
          </a:p>
          <a:p>
            <a:pPr>
              <a:lnSpc>
                <a:spcPct val="150000"/>
              </a:lnSpc>
              <a:defRPr/>
            </a:pPr>
            <a:r>
              <a:rPr lang="fr-FR" sz="2400" dirty="0"/>
              <a:t>Récidive : 5 %</a:t>
            </a:r>
          </a:p>
          <a:p>
            <a:pPr lvl="1">
              <a:lnSpc>
                <a:spcPct val="150000"/>
              </a:lnSpc>
              <a:defRPr/>
            </a:pPr>
            <a:r>
              <a:rPr lang="fr-FR" dirty="0"/>
              <a:t>après traitement conservateur</a:t>
            </a:r>
          </a:p>
          <a:p>
            <a:pPr lvl="1">
              <a:lnSpc>
                <a:spcPct val="150000"/>
              </a:lnSpc>
              <a:defRPr/>
            </a:pPr>
            <a:r>
              <a:rPr lang="fr-FR" dirty="0"/>
              <a:t>surveillance post-opératoire impérative</a:t>
            </a:r>
          </a:p>
          <a:p>
            <a:endParaRPr lang="fr-TN" dirty="0"/>
          </a:p>
        </p:txBody>
      </p:sp>
    </p:spTree>
    <p:extLst>
      <p:ext uri="{BB962C8B-B14F-4D97-AF65-F5344CB8AC3E}">
        <p14:creationId xmlns:p14="http://schemas.microsoft.com/office/powerpoint/2010/main" val="2236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p:txBody>
          <a:bodyPr>
            <a:normAutofit/>
          </a:bodyPr>
          <a:lstStyle/>
          <a:p>
            <a:pPr>
              <a:lnSpc>
                <a:spcPct val="150000"/>
              </a:lnSpc>
            </a:pPr>
            <a:r>
              <a:rPr lang="fr-FR" sz="2400" dirty="0"/>
              <a:t>Il faut briser la chaîne de transmission en :</a:t>
            </a:r>
          </a:p>
          <a:p>
            <a:pPr>
              <a:lnSpc>
                <a:spcPct val="150000"/>
              </a:lnSpc>
            </a:pPr>
            <a:r>
              <a:rPr lang="fr-FR" sz="2400" dirty="0"/>
              <a:t>agissant sur les hôtes intermédiaires</a:t>
            </a:r>
          </a:p>
          <a:p>
            <a:pPr>
              <a:lnSpc>
                <a:spcPct val="150000"/>
              </a:lnSpc>
            </a:pPr>
            <a:r>
              <a:rPr lang="fr-FR" sz="2400" dirty="0"/>
              <a:t>stérilisant ou supprimant les sources d’infections (chien) </a:t>
            </a:r>
          </a:p>
          <a:p>
            <a:pPr>
              <a:lnSpc>
                <a:spcPct val="150000"/>
              </a:lnSpc>
            </a:pPr>
            <a:r>
              <a:rPr lang="fr-FR" sz="2400" dirty="0"/>
              <a:t>appliquant les règles d’hygiène (homme)</a:t>
            </a:r>
          </a:p>
          <a:p>
            <a:pPr>
              <a:lnSpc>
                <a:spcPct val="150000"/>
              </a:lnSpc>
            </a:pPr>
            <a:r>
              <a:rPr lang="fr-FR" sz="2400" dirty="0"/>
              <a:t>Ainsi, la prophylaxie doit être menée à 3 niveaux : moutons, chiens , hommes</a:t>
            </a:r>
          </a:p>
          <a:p>
            <a:endParaRPr lang="fr-TN" dirty="0"/>
          </a:p>
        </p:txBody>
      </p:sp>
      <p:sp>
        <p:nvSpPr>
          <p:cNvPr id="4" name="Titre 1">
            <a:extLst>
              <a:ext uri="{FF2B5EF4-FFF2-40B4-BE49-F238E27FC236}">
                <a16:creationId xmlns:a16="http://schemas.microsoft.com/office/drawing/2014/main" id="{4CE0C471-AA73-4B0F-B09A-DC3DA246AD28}"/>
              </a:ext>
            </a:extLst>
          </p:cNvPr>
          <p:cNvSpPr>
            <a:spLocks noGrp="1"/>
          </p:cNvSpPr>
          <p:nvPr>
            <p:ph type="title"/>
          </p:nvPr>
        </p:nvSpPr>
        <p:spPr>
          <a:xfrm>
            <a:off x="838200" y="365125"/>
            <a:ext cx="10515600" cy="1325563"/>
          </a:xfrm>
        </p:spPr>
        <p:txBody>
          <a:bodyPr>
            <a:normAutofit/>
          </a:bodyPr>
          <a:lstStyle/>
          <a:p>
            <a:r>
              <a:rPr lang="fr-FR" b="1" dirty="0">
                <a:solidFill>
                  <a:srgbClr val="002060"/>
                </a:solidFill>
              </a:rPr>
              <a:t>Prévention :</a:t>
            </a:r>
            <a:endParaRPr lang="fr-TN" b="1" dirty="0">
              <a:solidFill>
                <a:srgbClr val="002060"/>
              </a:solidFill>
            </a:endParaRPr>
          </a:p>
        </p:txBody>
      </p:sp>
    </p:spTree>
    <p:extLst>
      <p:ext uri="{BB962C8B-B14F-4D97-AF65-F5344CB8AC3E}">
        <p14:creationId xmlns:p14="http://schemas.microsoft.com/office/powerpoint/2010/main" val="425537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p:txBody>
          <a:bodyPr>
            <a:normAutofit/>
          </a:bodyPr>
          <a:lstStyle/>
          <a:p>
            <a:r>
              <a:rPr lang="fr-FR" b="1" dirty="0">
                <a:solidFill>
                  <a:srgbClr val="002060"/>
                </a:solidFill>
              </a:rPr>
              <a:t>Prévention :</a:t>
            </a:r>
            <a:endParaRPr lang="fr-TN" b="1" dirty="0">
              <a:solidFill>
                <a:srgbClr val="002060"/>
              </a:solidFill>
            </a:endParaRPr>
          </a:p>
        </p:txBody>
      </p:sp>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p:txBody>
          <a:bodyPr>
            <a:normAutofit/>
          </a:bodyPr>
          <a:lstStyle/>
          <a:p>
            <a:pPr marL="0" indent="0">
              <a:lnSpc>
                <a:spcPct val="150000"/>
              </a:lnSpc>
              <a:buNone/>
            </a:pPr>
            <a:r>
              <a:rPr lang="fr-FR" sz="2400" b="1" dirty="0"/>
              <a:t>1. Mouton:</a:t>
            </a:r>
          </a:p>
          <a:p>
            <a:pPr>
              <a:lnSpc>
                <a:spcPct val="150000"/>
              </a:lnSpc>
            </a:pPr>
            <a:r>
              <a:rPr lang="fr-FR" sz="2400" dirty="0"/>
              <a:t> Institutionnalisation des abattoirs</a:t>
            </a:r>
          </a:p>
          <a:p>
            <a:pPr>
              <a:lnSpc>
                <a:spcPct val="150000"/>
              </a:lnSpc>
            </a:pPr>
            <a:r>
              <a:rPr lang="fr-FR" sz="2400" dirty="0"/>
              <a:t> Interdiction des abatages non contrôlés</a:t>
            </a:r>
          </a:p>
          <a:p>
            <a:pPr>
              <a:lnSpc>
                <a:spcPct val="150000"/>
              </a:lnSpc>
            </a:pPr>
            <a:r>
              <a:rPr lang="fr-FR" sz="2400" dirty="0"/>
              <a:t> Contrôle vétérinaire des bêtes abattues</a:t>
            </a:r>
          </a:p>
          <a:p>
            <a:pPr>
              <a:lnSpc>
                <a:spcPct val="150000"/>
              </a:lnSpc>
            </a:pPr>
            <a:r>
              <a:rPr lang="fr-FR" sz="2400" dirty="0"/>
              <a:t> Contrôle du commerce des viandes</a:t>
            </a:r>
          </a:p>
          <a:p>
            <a:pPr>
              <a:lnSpc>
                <a:spcPct val="150000"/>
              </a:lnSpc>
            </a:pPr>
            <a:r>
              <a:rPr lang="fr-FR" sz="2400" dirty="0"/>
              <a:t> Saisie et destruction effective des viscères parasités</a:t>
            </a:r>
          </a:p>
          <a:p>
            <a:pPr marL="0" indent="0">
              <a:buNone/>
            </a:pPr>
            <a:endParaRPr lang="fr-TN" dirty="0"/>
          </a:p>
        </p:txBody>
      </p:sp>
    </p:spTree>
    <p:extLst>
      <p:ext uri="{BB962C8B-B14F-4D97-AF65-F5344CB8AC3E}">
        <p14:creationId xmlns:p14="http://schemas.microsoft.com/office/powerpoint/2010/main" val="2452711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p:txBody>
          <a:bodyPr>
            <a:normAutofit lnSpcReduction="10000"/>
          </a:bodyPr>
          <a:lstStyle/>
          <a:p>
            <a:pPr marL="0" indent="0">
              <a:lnSpc>
                <a:spcPct val="150000"/>
              </a:lnSpc>
              <a:buNone/>
            </a:pPr>
            <a:r>
              <a:rPr lang="fr-FR" sz="2400" b="1" dirty="0"/>
              <a:t>2. Chien:</a:t>
            </a:r>
          </a:p>
          <a:p>
            <a:pPr>
              <a:lnSpc>
                <a:spcPct val="150000"/>
              </a:lnSpc>
            </a:pPr>
            <a:r>
              <a:rPr lang="fr-FR" sz="2400" dirty="0"/>
              <a:t> Eviter la déambulation des chiens dans les lieux publics et les marchés</a:t>
            </a:r>
          </a:p>
          <a:p>
            <a:pPr>
              <a:lnSpc>
                <a:spcPct val="150000"/>
              </a:lnSpc>
            </a:pPr>
            <a:r>
              <a:rPr lang="fr-FR" sz="2400" dirty="0"/>
              <a:t> Institutionnaliser des fourrières canines pour </a:t>
            </a:r>
            <a:r>
              <a:rPr lang="fr-FR" sz="2400" dirty="0" err="1"/>
              <a:t>controler</a:t>
            </a:r>
            <a:r>
              <a:rPr lang="fr-FR" sz="2400" dirty="0"/>
              <a:t> les chiens errants</a:t>
            </a:r>
          </a:p>
          <a:p>
            <a:pPr>
              <a:lnSpc>
                <a:spcPct val="150000"/>
              </a:lnSpc>
            </a:pPr>
            <a:r>
              <a:rPr lang="fr-FR" sz="2400" dirty="0"/>
              <a:t>Dépister et traiter les chiens domestiques par le Praziquantel ou par des ténifuges. Ces cures doivent être renouvelées trois fois par an</a:t>
            </a:r>
          </a:p>
          <a:p>
            <a:pPr>
              <a:lnSpc>
                <a:spcPct val="150000"/>
              </a:lnSpc>
            </a:pPr>
            <a:r>
              <a:rPr lang="fr-FR" sz="2400" dirty="0"/>
              <a:t> Empêcher l’accès des abattoirs aux chiens</a:t>
            </a:r>
          </a:p>
          <a:p>
            <a:pPr>
              <a:lnSpc>
                <a:spcPct val="150000"/>
              </a:lnSpc>
            </a:pPr>
            <a:r>
              <a:rPr lang="fr-FR" sz="2400" dirty="0"/>
              <a:t>Ne jamais mettre à leur disposition les viscères </a:t>
            </a:r>
            <a:r>
              <a:rPr lang="fr-FR" sz="2400" dirty="0" err="1"/>
              <a:t>hydatifères</a:t>
            </a:r>
            <a:endParaRPr lang="fr-FR" sz="2400" dirty="0"/>
          </a:p>
          <a:p>
            <a:pPr marL="0" indent="0">
              <a:buNone/>
            </a:pPr>
            <a:endParaRPr lang="fr-FR" dirty="0"/>
          </a:p>
        </p:txBody>
      </p:sp>
      <p:sp>
        <p:nvSpPr>
          <p:cNvPr id="4" name="Titre 1">
            <a:extLst>
              <a:ext uri="{FF2B5EF4-FFF2-40B4-BE49-F238E27FC236}">
                <a16:creationId xmlns:a16="http://schemas.microsoft.com/office/drawing/2014/main" id="{17E3B2ED-D39C-4658-AC87-3BFD7C2ED25B}"/>
              </a:ext>
            </a:extLst>
          </p:cNvPr>
          <p:cNvSpPr>
            <a:spLocks noGrp="1"/>
          </p:cNvSpPr>
          <p:nvPr>
            <p:ph type="title"/>
          </p:nvPr>
        </p:nvSpPr>
        <p:spPr>
          <a:xfrm>
            <a:off x="838200" y="365125"/>
            <a:ext cx="10515600" cy="1325563"/>
          </a:xfrm>
        </p:spPr>
        <p:txBody>
          <a:bodyPr>
            <a:normAutofit/>
          </a:bodyPr>
          <a:lstStyle/>
          <a:p>
            <a:r>
              <a:rPr lang="fr-FR" b="1" dirty="0">
                <a:solidFill>
                  <a:srgbClr val="002060"/>
                </a:solidFill>
              </a:rPr>
              <a:t>Prévention :</a:t>
            </a:r>
            <a:endParaRPr lang="fr-TN" b="1" dirty="0">
              <a:solidFill>
                <a:srgbClr val="002060"/>
              </a:solidFill>
            </a:endParaRPr>
          </a:p>
        </p:txBody>
      </p:sp>
    </p:spTree>
    <p:extLst>
      <p:ext uri="{BB962C8B-B14F-4D97-AF65-F5344CB8AC3E}">
        <p14:creationId xmlns:p14="http://schemas.microsoft.com/office/powerpoint/2010/main" val="2149112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p:txBody>
          <a:bodyPr/>
          <a:lstStyle/>
          <a:p>
            <a:pPr marL="0" indent="0">
              <a:lnSpc>
                <a:spcPct val="200000"/>
              </a:lnSpc>
              <a:buNone/>
            </a:pPr>
            <a:r>
              <a:rPr lang="fr-FR" b="1" dirty="0"/>
              <a:t> </a:t>
            </a:r>
            <a:r>
              <a:rPr lang="fr-FR" sz="2400" b="1" dirty="0"/>
              <a:t>3. Homme :</a:t>
            </a:r>
          </a:p>
          <a:p>
            <a:pPr>
              <a:lnSpc>
                <a:spcPct val="200000"/>
              </a:lnSpc>
            </a:pPr>
            <a:r>
              <a:rPr lang="fr-FR" sz="2400" dirty="0"/>
              <a:t> Appliquer les mesures d’hygiène générale: lavage des mains et des crudités et contrôle de l’eau de boisson</a:t>
            </a:r>
          </a:p>
          <a:p>
            <a:pPr>
              <a:lnSpc>
                <a:spcPct val="200000"/>
              </a:lnSpc>
            </a:pPr>
            <a:r>
              <a:rPr lang="fr-FR" sz="2400" dirty="0"/>
              <a:t> Informer et éduquer le public </a:t>
            </a:r>
          </a:p>
          <a:p>
            <a:endParaRPr lang="fr-TN" dirty="0"/>
          </a:p>
        </p:txBody>
      </p:sp>
      <p:sp>
        <p:nvSpPr>
          <p:cNvPr id="4" name="Titre 1">
            <a:extLst>
              <a:ext uri="{FF2B5EF4-FFF2-40B4-BE49-F238E27FC236}">
                <a16:creationId xmlns:a16="http://schemas.microsoft.com/office/drawing/2014/main" id="{C475D69B-C983-4B9F-B915-8383CB48551F}"/>
              </a:ext>
            </a:extLst>
          </p:cNvPr>
          <p:cNvSpPr>
            <a:spLocks noGrp="1"/>
          </p:cNvSpPr>
          <p:nvPr>
            <p:ph type="title"/>
          </p:nvPr>
        </p:nvSpPr>
        <p:spPr>
          <a:xfrm>
            <a:off x="838200" y="365125"/>
            <a:ext cx="10515600" cy="1325563"/>
          </a:xfrm>
        </p:spPr>
        <p:txBody>
          <a:bodyPr>
            <a:normAutofit/>
          </a:bodyPr>
          <a:lstStyle/>
          <a:p>
            <a:r>
              <a:rPr lang="fr-FR" b="1" dirty="0">
                <a:solidFill>
                  <a:srgbClr val="002060"/>
                </a:solidFill>
              </a:rPr>
              <a:t>Prévention :</a:t>
            </a:r>
            <a:endParaRPr lang="fr-TN" b="1" dirty="0">
              <a:solidFill>
                <a:srgbClr val="002060"/>
              </a:solidFill>
            </a:endParaRPr>
          </a:p>
        </p:txBody>
      </p:sp>
    </p:spTree>
    <p:extLst>
      <p:ext uri="{BB962C8B-B14F-4D97-AF65-F5344CB8AC3E}">
        <p14:creationId xmlns:p14="http://schemas.microsoft.com/office/powerpoint/2010/main" val="156524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p:txBody>
          <a:bodyPr/>
          <a:lstStyle/>
          <a:p>
            <a:r>
              <a:rPr lang="fr-FR" b="1" dirty="0">
                <a:solidFill>
                  <a:srgbClr val="002060"/>
                </a:solidFill>
              </a:rPr>
              <a:t>Conclusion :</a:t>
            </a:r>
            <a:endParaRPr lang="fr-TN" b="1" dirty="0">
              <a:solidFill>
                <a:srgbClr val="002060"/>
              </a:solidFill>
            </a:endParaRPr>
          </a:p>
        </p:txBody>
      </p:sp>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p:txBody>
          <a:bodyPr>
            <a:normAutofit/>
          </a:bodyPr>
          <a:lstStyle/>
          <a:p>
            <a:pPr marL="0" indent="0">
              <a:lnSpc>
                <a:spcPct val="150000"/>
              </a:lnSpc>
              <a:buNone/>
            </a:pPr>
            <a:r>
              <a:rPr lang="fr-FR" sz="2400" dirty="0"/>
              <a:t>Maladie parasitaire - bénigne ???</a:t>
            </a:r>
          </a:p>
          <a:p>
            <a:pPr marL="0" indent="0">
              <a:lnSpc>
                <a:spcPct val="150000"/>
              </a:lnSpc>
              <a:buNone/>
            </a:pPr>
            <a:r>
              <a:rPr lang="fr-FR" sz="2400" dirty="0"/>
              <a:t>Tunisie = pays d’endémie</a:t>
            </a:r>
          </a:p>
          <a:p>
            <a:pPr>
              <a:lnSpc>
                <a:spcPct val="150000"/>
              </a:lnSpc>
            </a:pPr>
            <a:r>
              <a:rPr lang="fr-FR" sz="2400" dirty="0"/>
              <a:t>y penser de principe</a:t>
            </a:r>
          </a:p>
          <a:p>
            <a:pPr>
              <a:lnSpc>
                <a:spcPct val="150000"/>
              </a:lnSpc>
            </a:pPr>
            <a:r>
              <a:rPr lang="fr-FR" sz="2400" dirty="0"/>
              <a:t>diagnostic facile</a:t>
            </a:r>
          </a:p>
          <a:p>
            <a:pPr>
              <a:lnSpc>
                <a:spcPct val="150000"/>
              </a:lnSpc>
            </a:pPr>
            <a:r>
              <a:rPr lang="fr-FR" sz="2400" dirty="0"/>
              <a:t>traitement chirurgical adapté aux lésions et aux moyens</a:t>
            </a:r>
          </a:p>
          <a:p>
            <a:pPr>
              <a:lnSpc>
                <a:spcPct val="150000"/>
              </a:lnSpc>
            </a:pPr>
            <a:r>
              <a:rPr lang="fr-FR" sz="2400" dirty="0"/>
              <a:t>politique de prévention</a:t>
            </a:r>
          </a:p>
          <a:p>
            <a:endParaRPr lang="fr-TN" dirty="0"/>
          </a:p>
        </p:txBody>
      </p:sp>
    </p:spTree>
    <p:extLst>
      <p:ext uri="{BB962C8B-B14F-4D97-AF65-F5344CB8AC3E}">
        <p14:creationId xmlns:p14="http://schemas.microsoft.com/office/powerpoint/2010/main" val="149759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C4FE3F-CDA5-23E5-5BA1-10B603DD29E8}"/>
              </a:ext>
            </a:extLst>
          </p:cNvPr>
          <p:cNvSpPr>
            <a:spLocks noGrp="1"/>
          </p:cNvSpPr>
          <p:nvPr>
            <p:ph type="title"/>
          </p:nvPr>
        </p:nvSpPr>
        <p:spPr/>
        <p:txBody>
          <a:bodyPr/>
          <a:lstStyle/>
          <a:p>
            <a:r>
              <a:rPr lang="fr-FR" dirty="0"/>
              <a:t>Pré-test </a:t>
            </a:r>
            <a:endParaRPr lang="fr-TN" dirty="0"/>
          </a:p>
        </p:txBody>
      </p:sp>
      <p:sp>
        <p:nvSpPr>
          <p:cNvPr id="3" name="Espace réservé du contenu 2">
            <a:extLst>
              <a:ext uri="{FF2B5EF4-FFF2-40B4-BE49-F238E27FC236}">
                <a16:creationId xmlns:a16="http://schemas.microsoft.com/office/drawing/2014/main" id="{F9B52B01-7904-A599-26DE-8502E22D0331}"/>
              </a:ext>
            </a:extLst>
          </p:cNvPr>
          <p:cNvSpPr>
            <a:spLocks noGrp="1"/>
          </p:cNvSpPr>
          <p:nvPr>
            <p:ph idx="1"/>
          </p:nvPr>
        </p:nvSpPr>
        <p:spPr/>
        <p:txBody>
          <a:bodyPr/>
          <a:lstStyle/>
          <a:p>
            <a:r>
              <a:rPr lang="fr-FR" b="1" dirty="0"/>
              <a:t>QCM 2 : Les examens permettent de confirmer le diagnostic de kyste hydatique du foie sont :</a:t>
            </a:r>
          </a:p>
          <a:p>
            <a:pPr marL="0" indent="0">
              <a:buNone/>
            </a:pPr>
            <a:r>
              <a:rPr lang="fr-FR" dirty="0"/>
              <a:t>A. Radiographie de l’abdomen sans préparation</a:t>
            </a:r>
            <a:br>
              <a:rPr lang="fr-FR" dirty="0"/>
            </a:br>
            <a:r>
              <a:rPr lang="fr-FR" dirty="0"/>
              <a:t>B. Échographie abdominale</a:t>
            </a:r>
            <a:br>
              <a:rPr lang="fr-FR" dirty="0"/>
            </a:br>
            <a:r>
              <a:rPr lang="fr-FR" dirty="0"/>
              <a:t>C. Sérologie hydatique</a:t>
            </a:r>
            <a:br>
              <a:rPr lang="fr-FR" dirty="0"/>
            </a:br>
            <a:r>
              <a:rPr lang="fr-FR" dirty="0"/>
              <a:t>D. IRM hépatique</a:t>
            </a:r>
            <a:br>
              <a:rPr lang="fr-FR" dirty="0"/>
            </a:br>
            <a:r>
              <a:rPr lang="fr-FR" dirty="0"/>
              <a:t>E. Le scanner abdominal injecté</a:t>
            </a:r>
          </a:p>
          <a:p>
            <a:r>
              <a:rPr lang="fr-FR" b="1" dirty="0"/>
              <a:t>Réponses correctes</a:t>
            </a:r>
            <a:r>
              <a:rPr lang="fr-FR" dirty="0"/>
              <a:t> : </a:t>
            </a:r>
            <a:r>
              <a:rPr lang="fr-FR" b="1" dirty="0"/>
              <a:t>B, C, D, E</a:t>
            </a:r>
            <a:endParaRPr lang="fr-FR" dirty="0"/>
          </a:p>
          <a:p>
            <a:endParaRPr lang="fr-TN" dirty="0"/>
          </a:p>
        </p:txBody>
      </p:sp>
    </p:spTree>
    <p:extLst>
      <p:ext uri="{BB962C8B-B14F-4D97-AF65-F5344CB8AC3E}">
        <p14:creationId xmlns:p14="http://schemas.microsoft.com/office/powerpoint/2010/main" val="28997311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01A4A-5614-5891-C5CE-0F0E45BBF9D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D7B076CD-936C-2F48-98CF-DFE5B7B57CC4}"/>
              </a:ext>
            </a:extLst>
          </p:cNvPr>
          <p:cNvSpPr>
            <a:spLocks noGrp="1"/>
          </p:cNvSpPr>
          <p:nvPr>
            <p:ph type="title"/>
          </p:nvPr>
        </p:nvSpPr>
        <p:spPr/>
        <p:txBody>
          <a:bodyPr/>
          <a:lstStyle/>
          <a:p>
            <a:r>
              <a:rPr lang="fr-FR" dirty="0"/>
              <a:t>Post-test : </a:t>
            </a:r>
            <a:endParaRPr lang="fr-TN" dirty="0"/>
          </a:p>
        </p:txBody>
      </p:sp>
      <p:sp>
        <p:nvSpPr>
          <p:cNvPr id="3" name="Espace réservé du contenu 2">
            <a:extLst>
              <a:ext uri="{FF2B5EF4-FFF2-40B4-BE49-F238E27FC236}">
                <a16:creationId xmlns:a16="http://schemas.microsoft.com/office/drawing/2014/main" id="{DC4136F0-46B5-7BF8-82EC-93CF64331B66}"/>
              </a:ext>
            </a:extLst>
          </p:cNvPr>
          <p:cNvSpPr>
            <a:spLocks noGrp="1"/>
          </p:cNvSpPr>
          <p:nvPr>
            <p:ph idx="1"/>
          </p:nvPr>
        </p:nvSpPr>
        <p:spPr/>
        <p:txBody>
          <a:bodyPr/>
          <a:lstStyle/>
          <a:p>
            <a:r>
              <a:rPr lang="fr-FR" b="1" dirty="0"/>
              <a:t>QCM 1 : Les signes cliniques possibles d’un kyste hydatique hépatique sont :</a:t>
            </a:r>
          </a:p>
          <a:p>
            <a:pPr marL="0" indent="0">
              <a:buNone/>
            </a:pPr>
            <a:r>
              <a:rPr lang="fr-FR" dirty="0"/>
              <a:t>A. Douleur de l’hypochondre droit</a:t>
            </a:r>
            <a:br>
              <a:rPr lang="fr-FR" dirty="0"/>
            </a:br>
            <a:r>
              <a:rPr lang="fr-FR" dirty="0"/>
              <a:t>B. Ictère par compression des voies biliaires</a:t>
            </a:r>
            <a:br>
              <a:rPr lang="fr-FR" dirty="0"/>
            </a:br>
            <a:r>
              <a:rPr lang="fr-FR" dirty="0"/>
              <a:t>C. Hématémèse</a:t>
            </a:r>
            <a:br>
              <a:rPr lang="fr-FR" dirty="0"/>
            </a:br>
            <a:r>
              <a:rPr lang="fr-FR" dirty="0"/>
              <a:t>D. Masse hépatique palpable</a:t>
            </a:r>
            <a:br>
              <a:rPr lang="fr-FR" dirty="0"/>
            </a:br>
            <a:r>
              <a:rPr lang="fr-FR" dirty="0"/>
              <a:t>E. Fièvre si surinfection</a:t>
            </a:r>
          </a:p>
          <a:p>
            <a:r>
              <a:rPr lang="fr-FR" b="1" dirty="0"/>
              <a:t>Réponses correctes</a:t>
            </a:r>
            <a:r>
              <a:rPr lang="fr-FR" dirty="0"/>
              <a:t> : </a:t>
            </a:r>
            <a:r>
              <a:rPr lang="fr-FR" b="1" dirty="0"/>
              <a:t>A, B, D, E</a:t>
            </a:r>
            <a:endParaRPr lang="fr-FR" dirty="0"/>
          </a:p>
          <a:p>
            <a:endParaRPr lang="fr-TN" dirty="0"/>
          </a:p>
        </p:txBody>
      </p:sp>
    </p:spTree>
    <p:extLst>
      <p:ext uri="{BB962C8B-B14F-4D97-AF65-F5344CB8AC3E}">
        <p14:creationId xmlns:p14="http://schemas.microsoft.com/office/powerpoint/2010/main" val="34231430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9334F-2EE8-E911-2CEB-8EB4AFC96A1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C833B7C-2CDC-5F78-F7DD-FF278252040E}"/>
              </a:ext>
            </a:extLst>
          </p:cNvPr>
          <p:cNvSpPr>
            <a:spLocks noGrp="1"/>
          </p:cNvSpPr>
          <p:nvPr>
            <p:ph type="title"/>
          </p:nvPr>
        </p:nvSpPr>
        <p:spPr/>
        <p:txBody>
          <a:bodyPr/>
          <a:lstStyle/>
          <a:p>
            <a:r>
              <a:rPr lang="fr-FR" dirty="0"/>
              <a:t>Post-test </a:t>
            </a:r>
            <a:endParaRPr lang="fr-TN" dirty="0"/>
          </a:p>
        </p:txBody>
      </p:sp>
      <p:sp>
        <p:nvSpPr>
          <p:cNvPr id="3" name="Espace réservé du contenu 2">
            <a:extLst>
              <a:ext uri="{FF2B5EF4-FFF2-40B4-BE49-F238E27FC236}">
                <a16:creationId xmlns:a16="http://schemas.microsoft.com/office/drawing/2014/main" id="{8B8653DD-7267-0E81-9886-DC8AA563943B}"/>
              </a:ext>
            </a:extLst>
          </p:cNvPr>
          <p:cNvSpPr>
            <a:spLocks noGrp="1"/>
          </p:cNvSpPr>
          <p:nvPr>
            <p:ph idx="1"/>
          </p:nvPr>
        </p:nvSpPr>
        <p:spPr/>
        <p:txBody>
          <a:bodyPr/>
          <a:lstStyle/>
          <a:p>
            <a:r>
              <a:rPr lang="fr-FR" b="1" dirty="0"/>
              <a:t>QCM 2 : Les examens permettent de confirmer le diagnostic de kyste hydatique du foie sont :</a:t>
            </a:r>
          </a:p>
          <a:p>
            <a:pPr marL="0" indent="0">
              <a:buNone/>
            </a:pPr>
            <a:r>
              <a:rPr lang="fr-FR" dirty="0"/>
              <a:t>A. Radiographie de l’abdomen sans préparation</a:t>
            </a:r>
            <a:br>
              <a:rPr lang="fr-FR" dirty="0"/>
            </a:br>
            <a:r>
              <a:rPr lang="fr-FR" dirty="0"/>
              <a:t>B. Échographie abdominale</a:t>
            </a:r>
            <a:br>
              <a:rPr lang="fr-FR" dirty="0"/>
            </a:br>
            <a:r>
              <a:rPr lang="fr-FR" dirty="0"/>
              <a:t>C. Sérologie hydatique</a:t>
            </a:r>
            <a:br>
              <a:rPr lang="fr-FR" dirty="0"/>
            </a:br>
            <a:r>
              <a:rPr lang="fr-FR" dirty="0"/>
              <a:t>D. IRM hépatique</a:t>
            </a:r>
            <a:br>
              <a:rPr lang="fr-FR" dirty="0"/>
            </a:br>
            <a:r>
              <a:rPr lang="fr-FR" dirty="0"/>
              <a:t>E. Le scanner abdominal injecté</a:t>
            </a:r>
          </a:p>
          <a:p>
            <a:r>
              <a:rPr lang="fr-FR" b="1" dirty="0"/>
              <a:t>Réponses correctes</a:t>
            </a:r>
            <a:r>
              <a:rPr lang="fr-FR" dirty="0"/>
              <a:t> : </a:t>
            </a:r>
            <a:r>
              <a:rPr lang="fr-FR" b="1" dirty="0"/>
              <a:t>B, C, D, E</a:t>
            </a:r>
            <a:endParaRPr lang="fr-FR" dirty="0"/>
          </a:p>
          <a:p>
            <a:endParaRPr lang="fr-TN" dirty="0"/>
          </a:p>
        </p:txBody>
      </p:sp>
    </p:spTree>
    <p:extLst>
      <p:ext uri="{BB962C8B-B14F-4D97-AF65-F5344CB8AC3E}">
        <p14:creationId xmlns:p14="http://schemas.microsoft.com/office/powerpoint/2010/main" val="21679135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9A513-789C-3530-38E0-7207674C1F9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AEB1412-147D-B656-928A-4A9E624FEDFD}"/>
              </a:ext>
            </a:extLst>
          </p:cNvPr>
          <p:cNvSpPr>
            <a:spLocks noGrp="1"/>
          </p:cNvSpPr>
          <p:nvPr>
            <p:ph type="title"/>
          </p:nvPr>
        </p:nvSpPr>
        <p:spPr/>
        <p:txBody>
          <a:bodyPr/>
          <a:lstStyle/>
          <a:p>
            <a:r>
              <a:rPr lang="fr-FR" dirty="0"/>
              <a:t>Post-test </a:t>
            </a:r>
            <a:endParaRPr lang="fr-TN" dirty="0"/>
          </a:p>
        </p:txBody>
      </p:sp>
      <p:sp>
        <p:nvSpPr>
          <p:cNvPr id="3" name="Espace réservé du contenu 2">
            <a:extLst>
              <a:ext uri="{FF2B5EF4-FFF2-40B4-BE49-F238E27FC236}">
                <a16:creationId xmlns:a16="http://schemas.microsoft.com/office/drawing/2014/main" id="{669C5EEB-891A-E5BF-A724-989F062651C0}"/>
              </a:ext>
            </a:extLst>
          </p:cNvPr>
          <p:cNvSpPr>
            <a:spLocks noGrp="1"/>
          </p:cNvSpPr>
          <p:nvPr>
            <p:ph idx="1"/>
          </p:nvPr>
        </p:nvSpPr>
        <p:spPr/>
        <p:txBody>
          <a:bodyPr>
            <a:normAutofit lnSpcReduction="10000"/>
          </a:bodyPr>
          <a:lstStyle/>
          <a:p>
            <a:r>
              <a:rPr lang="fr-FR" b="1" dirty="0"/>
              <a:t>QCM 3 : Concernant les indications opératoires dans le traitement du kyste hydatique du foie :</a:t>
            </a:r>
          </a:p>
          <a:p>
            <a:pPr marL="0" indent="0">
              <a:buNone/>
            </a:pPr>
            <a:r>
              <a:rPr lang="fr-FR" dirty="0"/>
              <a:t>A. La résection du dôme saillant est chirurgie radicale du KHF</a:t>
            </a:r>
            <a:br>
              <a:rPr lang="fr-FR" dirty="0"/>
            </a:br>
            <a:r>
              <a:rPr lang="fr-FR" dirty="0"/>
              <a:t>B. Une fissuration intrapéritonéale est une indication opératoire urgente</a:t>
            </a:r>
            <a:br>
              <a:rPr lang="fr-FR" dirty="0"/>
            </a:br>
            <a:r>
              <a:rPr lang="fr-FR" dirty="0"/>
              <a:t>C. Les kystes volumineux, superficiels ou multivésiculaires sont souvent opérés</a:t>
            </a:r>
            <a:br>
              <a:rPr lang="fr-FR" dirty="0"/>
            </a:br>
            <a:r>
              <a:rPr lang="fr-FR" dirty="0"/>
              <a:t>D. La chirurgie est toujours indiquée quel que soit le stade</a:t>
            </a:r>
            <a:br>
              <a:rPr lang="fr-FR" dirty="0"/>
            </a:br>
            <a:r>
              <a:rPr lang="fr-FR" dirty="0"/>
              <a:t>E. Un kyste hydatique non compliqué peut relever d’une surveillance seule</a:t>
            </a:r>
          </a:p>
          <a:p>
            <a:r>
              <a:rPr lang="fr-FR" b="1" dirty="0"/>
              <a:t>Réponses correctes</a:t>
            </a:r>
            <a:r>
              <a:rPr lang="fr-FR" dirty="0"/>
              <a:t> : </a:t>
            </a:r>
            <a:r>
              <a:rPr lang="fr-FR" b="1" dirty="0"/>
              <a:t>B, C</a:t>
            </a:r>
            <a:endParaRPr lang="fr-FR" dirty="0"/>
          </a:p>
          <a:p>
            <a:endParaRPr lang="fr-TN" dirty="0"/>
          </a:p>
        </p:txBody>
      </p:sp>
    </p:spTree>
    <p:extLst>
      <p:ext uri="{BB962C8B-B14F-4D97-AF65-F5344CB8AC3E}">
        <p14:creationId xmlns:p14="http://schemas.microsoft.com/office/powerpoint/2010/main" val="19809604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95D44-B950-0EE2-FFAF-4833BF756A9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0474BBD-C4A9-3B80-FAE0-45B63D12C1D4}"/>
              </a:ext>
            </a:extLst>
          </p:cNvPr>
          <p:cNvSpPr>
            <a:spLocks noGrp="1"/>
          </p:cNvSpPr>
          <p:nvPr>
            <p:ph type="title"/>
          </p:nvPr>
        </p:nvSpPr>
        <p:spPr/>
        <p:txBody>
          <a:bodyPr/>
          <a:lstStyle/>
          <a:p>
            <a:r>
              <a:rPr lang="fr-FR" dirty="0"/>
              <a:t>Post-test </a:t>
            </a:r>
            <a:endParaRPr lang="fr-TN" dirty="0"/>
          </a:p>
        </p:txBody>
      </p:sp>
      <p:sp>
        <p:nvSpPr>
          <p:cNvPr id="3" name="Espace réservé du contenu 2">
            <a:extLst>
              <a:ext uri="{FF2B5EF4-FFF2-40B4-BE49-F238E27FC236}">
                <a16:creationId xmlns:a16="http://schemas.microsoft.com/office/drawing/2014/main" id="{DADDB529-8B1B-20B5-AD94-7DC66CD92C84}"/>
              </a:ext>
            </a:extLst>
          </p:cNvPr>
          <p:cNvSpPr>
            <a:spLocks noGrp="1"/>
          </p:cNvSpPr>
          <p:nvPr>
            <p:ph idx="1"/>
          </p:nvPr>
        </p:nvSpPr>
        <p:spPr/>
        <p:txBody>
          <a:bodyPr/>
          <a:lstStyle/>
          <a:p>
            <a:r>
              <a:rPr lang="fr-FR" b="1" dirty="0"/>
              <a:t>QCM 4 : Concernant le traitement du kyste hydatique hépatique :</a:t>
            </a:r>
          </a:p>
          <a:p>
            <a:pPr marL="0" indent="0">
              <a:buNone/>
            </a:pPr>
            <a:r>
              <a:rPr lang="fr-FR" dirty="0"/>
              <a:t>A. Le traitement repose uniquement sur l’</a:t>
            </a:r>
            <a:r>
              <a:rPr lang="fr-FR" dirty="0" err="1"/>
              <a:t>albendazole</a:t>
            </a:r>
            <a:br>
              <a:rPr lang="fr-FR" dirty="0"/>
            </a:br>
            <a:r>
              <a:rPr lang="fr-FR" dirty="0"/>
              <a:t>B. La ponction percutanée (technique PAIR) peut être indiquée</a:t>
            </a:r>
            <a:br>
              <a:rPr lang="fr-FR" dirty="0"/>
            </a:br>
            <a:r>
              <a:rPr lang="fr-FR" dirty="0"/>
              <a:t>C. La chirurgie est le traitement de choix</a:t>
            </a:r>
            <a:br>
              <a:rPr lang="fr-FR" dirty="0"/>
            </a:br>
            <a:r>
              <a:rPr lang="fr-FR" dirty="0"/>
              <a:t>D. Le traitement dépend de la taille et de la localisation du kyste</a:t>
            </a:r>
            <a:br>
              <a:rPr lang="fr-FR" dirty="0"/>
            </a:br>
            <a:r>
              <a:rPr lang="fr-FR" dirty="0"/>
              <a:t>E. Aucun traitement n’est nécessaire en cas de kyste calcifié et asymptomatique</a:t>
            </a:r>
          </a:p>
          <a:p>
            <a:r>
              <a:rPr lang="fr-FR" b="1" dirty="0"/>
              <a:t>Réponses correctes</a:t>
            </a:r>
            <a:r>
              <a:rPr lang="fr-FR" dirty="0"/>
              <a:t> :</a:t>
            </a:r>
            <a:r>
              <a:rPr lang="fr-FR" b="1" dirty="0"/>
              <a:t> B, C, D, E</a:t>
            </a:r>
            <a:endParaRPr lang="fr-FR" dirty="0"/>
          </a:p>
          <a:p>
            <a:endParaRPr lang="fr-TN" dirty="0"/>
          </a:p>
        </p:txBody>
      </p:sp>
    </p:spTree>
    <p:extLst>
      <p:ext uri="{BB962C8B-B14F-4D97-AF65-F5344CB8AC3E}">
        <p14:creationId xmlns:p14="http://schemas.microsoft.com/office/powerpoint/2010/main" val="40115590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p:txBody>
          <a:bodyPr/>
          <a:lstStyle/>
          <a:p>
            <a:endParaRPr lang="fr-TN"/>
          </a:p>
        </p:txBody>
      </p:sp>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p:txBody>
          <a:bodyPr/>
          <a:lstStyle/>
          <a:p>
            <a:pPr marL="0" indent="0" algn="ctr">
              <a:buNone/>
            </a:pPr>
            <a:r>
              <a:rPr lang="fr-FR" b="1" dirty="0"/>
              <a:t>Merci pour votre attention</a:t>
            </a:r>
            <a:endParaRPr lang="fr-TN" b="1" dirty="0"/>
          </a:p>
        </p:txBody>
      </p:sp>
    </p:spTree>
    <p:extLst>
      <p:ext uri="{BB962C8B-B14F-4D97-AF65-F5344CB8AC3E}">
        <p14:creationId xmlns:p14="http://schemas.microsoft.com/office/powerpoint/2010/main" val="2937067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7E59CA-10BC-EA5A-98AA-56903CDB8583}"/>
              </a:ext>
            </a:extLst>
          </p:cNvPr>
          <p:cNvSpPr>
            <a:spLocks noGrp="1"/>
          </p:cNvSpPr>
          <p:nvPr>
            <p:ph type="title"/>
          </p:nvPr>
        </p:nvSpPr>
        <p:spPr/>
        <p:txBody>
          <a:bodyPr/>
          <a:lstStyle/>
          <a:p>
            <a:r>
              <a:rPr lang="fr-FR" dirty="0"/>
              <a:t>Pré-test </a:t>
            </a:r>
            <a:endParaRPr lang="fr-TN" dirty="0"/>
          </a:p>
        </p:txBody>
      </p:sp>
      <p:sp>
        <p:nvSpPr>
          <p:cNvPr id="3" name="Espace réservé du contenu 2">
            <a:extLst>
              <a:ext uri="{FF2B5EF4-FFF2-40B4-BE49-F238E27FC236}">
                <a16:creationId xmlns:a16="http://schemas.microsoft.com/office/drawing/2014/main" id="{9F9991CE-B8DE-2274-67AF-A25C8E00F7ED}"/>
              </a:ext>
            </a:extLst>
          </p:cNvPr>
          <p:cNvSpPr>
            <a:spLocks noGrp="1"/>
          </p:cNvSpPr>
          <p:nvPr>
            <p:ph idx="1"/>
          </p:nvPr>
        </p:nvSpPr>
        <p:spPr/>
        <p:txBody>
          <a:bodyPr>
            <a:normAutofit lnSpcReduction="10000"/>
          </a:bodyPr>
          <a:lstStyle/>
          <a:p>
            <a:r>
              <a:rPr lang="fr-FR" b="1" dirty="0"/>
              <a:t>QCM 3 : Concernant les indications opératoires dans le traitement du kyste hydatique du foie :</a:t>
            </a:r>
          </a:p>
          <a:p>
            <a:pPr marL="0" indent="0">
              <a:buNone/>
            </a:pPr>
            <a:r>
              <a:rPr lang="fr-FR" dirty="0"/>
              <a:t>A. La résection du dôme saillant est chirurgie radicale du KHF</a:t>
            </a:r>
            <a:br>
              <a:rPr lang="fr-FR" dirty="0"/>
            </a:br>
            <a:r>
              <a:rPr lang="fr-FR" dirty="0"/>
              <a:t>B. Une fissuration intrapéritonéale est une indication opératoire urgente</a:t>
            </a:r>
            <a:br>
              <a:rPr lang="fr-FR" dirty="0"/>
            </a:br>
            <a:r>
              <a:rPr lang="fr-FR" dirty="0"/>
              <a:t>C. Les kystes volumineux, superficiels ou multivésiculaires sont souvent opérés</a:t>
            </a:r>
            <a:br>
              <a:rPr lang="fr-FR" dirty="0"/>
            </a:br>
            <a:r>
              <a:rPr lang="fr-FR" dirty="0"/>
              <a:t>D. La chirurgie est toujours indiquée quel que soit le stade</a:t>
            </a:r>
            <a:br>
              <a:rPr lang="fr-FR" dirty="0"/>
            </a:br>
            <a:r>
              <a:rPr lang="fr-FR" dirty="0"/>
              <a:t>E. Un kyste hydatique non compliqué peut relever d’une surveillance seule</a:t>
            </a:r>
          </a:p>
          <a:p>
            <a:r>
              <a:rPr lang="fr-FR" b="1" dirty="0"/>
              <a:t>Réponses correctes</a:t>
            </a:r>
            <a:r>
              <a:rPr lang="fr-FR" dirty="0"/>
              <a:t> : </a:t>
            </a:r>
            <a:r>
              <a:rPr lang="fr-FR" b="1" dirty="0"/>
              <a:t>B, C</a:t>
            </a:r>
            <a:endParaRPr lang="fr-FR" dirty="0"/>
          </a:p>
          <a:p>
            <a:endParaRPr lang="fr-TN" dirty="0"/>
          </a:p>
        </p:txBody>
      </p:sp>
    </p:spTree>
    <p:extLst>
      <p:ext uri="{BB962C8B-B14F-4D97-AF65-F5344CB8AC3E}">
        <p14:creationId xmlns:p14="http://schemas.microsoft.com/office/powerpoint/2010/main" val="955994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061DC2F-77F4-A5EE-C1CE-71A5719D0BF3}"/>
              </a:ext>
            </a:extLst>
          </p:cNvPr>
          <p:cNvSpPr>
            <a:spLocks noGrp="1"/>
          </p:cNvSpPr>
          <p:nvPr>
            <p:ph type="title"/>
          </p:nvPr>
        </p:nvSpPr>
        <p:spPr/>
        <p:txBody>
          <a:bodyPr/>
          <a:lstStyle/>
          <a:p>
            <a:r>
              <a:rPr lang="fr-FR" dirty="0"/>
              <a:t>Prétest </a:t>
            </a:r>
            <a:endParaRPr lang="fr-TN" dirty="0"/>
          </a:p>
        </p:txBody>
      </p:sp>
      <p:sp>
        <p:nvSpPr>
          <p:cNvPr id="3" name="Espace réservé du contenu 2">
            <a:extLst>
              <a:ext uri="{FF2B5EF4-FFF2-40B4-BE49-F238E27FC236}">
                <a16:creationId xmlns:a16="http://schemas.microsoft.com/office/drawing/2014/main" id="{7D37131C-A539-C282-064D-685F3D55E74A}"/>
              </a:ext>
            </a:extLst>
          </p:cNvPr>
          <p:cNvSpPr>
            <a:spLocks noGrp="1"/>
          </p:cNvSpPr>
          <p:nvPr>
            <p:ph idx="1"/>
          </p:nvPr>
        </p:nvSpPr>
        <p:spPr/>
        <p:txBody>
          <a:bodyPr/>
          <a:lstStyle/>
          <a:p>
            <a:r>
              <a:rPr lang="fr-FR" b="1" dirty="0"/>
              <a:t>QCM 4 : Concernant le traitement du kyste hydatique hépatique :</a:t>
            </a:r>
          </a:p>
          <a:p>
            <a:pPr marL="0" indent="0">
              <a:buNone/>
            </a:pPr>
            <a:r>
              <a:rPr lang="fr-FR" dirty="0"/>
              <a:t>A. Le traitement repose uniquement sur l’</a:t>
            </a:r>
            <a:r>
              <a:rPr lang="fr-FR" dirty="0" err="1"/>
              <a:t>albendazole</a:t>
            </a:r>
            <a:br>
              <a:rPr lang="fr-FR" dirty="0"/>
            </a:br>
            <a:r>
              <a:rPr lang="fr-FR" dirty="0"/>
              <a:t>B. La ponction percutanée (technique PAIR) peut être indiquée</a:t>
            </a:r>
            <a:br>
              <a:rPr lang="fr-FR" dirty="0"/>
            </a:br>
            <a:r>
              <a:rPr lang="fr-FR" dirty="0"/>
              <a:t>C. La chirurgie est le traitement de choix</a:t>
            </a:r>
            <a:br>
              <a:rPr lang="fr-FR" dirty="0"/>
            </a:br>
            <a:r>
              <a:rPr lang="fr-FR" dirty="0"/>
              <a:t>D. Le traitement dépend de la taille et de la localisation du kyste</a:t>
            </a:r>
            <a:br>
              <a:rPr lang="fr-FR" dirty="0"/>
            </a:br>
            <a:r>
              <a:rPr lang="fr-FR" dirty="0"/>
              <a:t>E. Aucun traitement n’est nécessaire en cas de kyste calcifié et asymptomatique</a:t>
            </a:r>
          </a:p>
          <a:p>
            <a:r>
              <a:rPr lang="fr-FR" b="1" dirty="0"/>
              <a:t>Réponses correctes</a:t>
            </a:r>
            <a:r>
              <a:rPr lang="fr-FR" dirty="0"/>
              <a:t> :</a:t>
            </a:r>
            <a:r>
              <a:rPr lang="fr-FR" b="1" dirty="0"/>
              <a:t> B, C, D, E</a:t>
            </a:r>
            <a:endParaRPr lang="fr-FR" dirty="0"/>
          </a:p>
          <a:p>
            <a:endParaRPr lang="fr-TN" dirty="0"/>
          </a:p>
        </p:txBody>
      </p:sp>
    </p:spTree>
    <p:extLst>
      <p:ext uri="{BB962C8B-B14F-4D97-AF65-F5344CB8AC3E}">
        <p14:creationId xmlns:p14="http://schemas.microsoft.com/office/powerpoint/2010/main" val="3184756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p:txBody>
          <a:bodyPr/>
          <a:lstStyle/>
          <a:p>
            <a:r>
              <a:rPr lang="fr-FR" dirty="0"/>
              <a:t>Introduction : </a:t>
            </a:r>
            <a:endParaRPr lang="fr-TN" dirty="0"/>
          </a:p>
        </p:txBody>
      </p:sp>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a:xfrm>
            <a:off x="669471" y="1825625"/>
            <a:ext cx="10977097" cy="4667250"/>
          </a:xfrm>
        </p:spPr>
        <p:txBody>
          <a:bodyPr>
            <a:normAutofit lnSpcReduction="10000"/>
          </a:bodyPr>
          <a:lstStyle/>
          <a:p>
            <a:pPr>
              <a:lnSpc>
                <a:spcPct val="150000"/>
              </a:lnSpc>
            </a:pPr>
            <a:r>
              <a:rPr lang="fr-FR" sz="2400" dirty="0"/>
              <a:t>Le kyste hydatique du foie (KHF) est Parasitose cosmopolite fréquente due au </a:t>
            </a:r>
            <a:r>
              <a:rPr lang="fr-FR" sz="2400" b="1" i="1" dirty="0">
                <a:solidFill>
                  <a:srgbClr val="FFCC00"/>
                </a:solidFill>
              </a:rPr>
              <a:t>développement intra-hépatique du parasite </a:t>
            </a:r>
            <a:r>
              <a:rPr lang="fr-FR" sz="2400" b="1" i="1" dirty="0" err="1">
                <a:solidFill>
                  <a:srgbClr val="FFCC00"/>
                </a:solidFill>
              </a:rPr>
              <a:t>échinococcus</a:t>
            </a:r>
            <a:r>
              <a:rPr lang="fr-FR" sz="2400" b="1" i="1" dirty="0">
                <a:solidFill>
                  <a:srgbClr val="FFCC00"/>
                </a:solidFill>
              </a:rPr>
              <a:t> </a:t>
            </a:r>
            <a:r>
              <a:rPr lang="fr-FR" sz="2400" b="1" i="1" dirty="0" err="1">
                <a:solidFill>
                  <a:srgbClr val="FFCC00"/>
                </a:solidFill>
              </a:rPr>
              <a:t>granolusus</a:t>
            </a:r>
            <a:endParaRPr lang="fr-FR" sz="2400" dirty="0"/>
          </a:p>
          <a:p>
            <a:pPr>
              <a:lnSpc>
                <a:spcPct val="150000"/>
              </a:lnSpc>
            </a:pPr>
            <a:r>
              <a:rPr lang="fr-FR" sz="2400" dirty="0"/>
              <a:t>En Tunisie, elle sévit selon un mode </a:t>
            </a:r>
            <a:r>
              <a:rPr lang="fr-FR" sz="2400" b="1" dirty="0">
                <a:solidFill>
                  <a:srgbClr val="C00000"/>
                </a:solidFill>
              </a:rPr>
              <a:t>endémique</a:t>
            </a:r>
            <a:r>
              <a:rPr lang="fr-FR" sz="2400" dirty="0"/>
              <a:t> : </a:t>
            </a:r>
            <a:r>
              <a:rPr lang="fr-FR" sz="2400" b="1" dirty="0">
                <a:solidFill>
                  <a:srgbClr val="002060"/>
                </a:solidFill>
              </a:rPr>
              <a:t>problème majeur de santé publique: </a:t>
            </a:r>
            <a:r>
              <a:rPr lang="fr-FR" sz="2400" dirty="0"/>
              <a:t>prévalence élevée, gravité de ses complications, pertes économiques</a:t>
            </a:r>
          </a:p>
          <a:p>
            <a:pPr>
              <a:lnSpc>
                <a:spcPct val="150000"/>
              </a:lnSpc>
            </a:pPr>
            <a:r>
              <a:rPr lang="fr-FR" sz="2400" dirty="0"/>
              <a:t> </a:t>
            </a:r>
            <a:r>
              <a:rPr lang="fr-FR" sz="2400" b="1" dirty="0"/>
              <a:t>Localisation hépatique : </a:t>
            </a:r>
            <a:r>
              <a:rPr lang="fr-FR" sz="2400" dirty="0"/>
              <a:t>+++ (60%), suivie par la localisation pulmonaire</a:t>
            </a:r>
          </a:p>
          <a:p>
            <a:pPr>
              <a:lnSpc>
                <a:spcPct val="150000"/>
              </a:lnSpc>
            </a:pPr>
            <a:r>
              <a:rPr lang="fr-FR" sz="2400" dirty="0"/>
              <a:t>Complications : graves mettant en jeu le pronostic vital du patient</a:t>
            </a:r>
          </a:p>
        </p:txBody>
      </p:sp>
    </p:spTree>
    <p:extLst>
      <p:ext uri="{BB962C8B-B14F-4D97-AF65-F5344CB8AC3E}">
        <p14:creationId xmlns:p14="http://schemas.microsoft.com/office/powerpoint/2010/main" val="134932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903062-BCD1-A94D-BAB2-50BC4C9582BE}"/>
              </a:ext>
            </a:extLst>
          </p:cNvPr>
          <p:cNvSpPr>
            <a:spLocks noGrp="1"/>
          </p:cNvSpPr>
          <p:nvPr>
            <p:ph type="title"/>
          </p:nvPr>
        </p:nvSpPr>
        <p:spPr/>
        <p:txBody>
          <a:bodyPr/>
          <a:lstStyle/>
          <a:p>
            <a:r>
              <a:rPr lang="fr-FR" dirty="0"/>
              <a:t>Vignette clinique :</a:t>
            </a:r>
            <a:endParaRPr lang="fr-TN" dirty="0"/>
          </a:p>
        </p:txBody>
      </p:sp>
      <p:sp>
        <p:nvSpPr>
          <p:cNvPr id="3" name="Espace réservé du contenu 2">
            <a:extLst>
              <a:ext uri="{FF2B5EF4-FFF2-40B4-BE49-F238E27FC236}">
                <a16:creationId xmlns:a16="http://schemas.microsoft.com/office/drawing/2014/main" id="{6E057B00-E25B-2436-B3E1-2A70117DFDFF}"/>
              </a:ext>
            </a:extLst>
          </p:cNvPr>
          <p:cNvSpPr>
            <a:spLocks noGrp="1"/>
          </p:cNvSpPr>
          <p:nvPr>
            <p:ph idx="1"/>
          </p:nvPr>
        </p:nvSpPr>
        <p:spPr>
          <a:xfrm>
            <a:off x="701458" y="1565752"/>
            <a:ext cx="11135638" cy="4747365"/>
          </a:xfrm>
        </p:spPr>
        <p:txBody>
          <a:bodyPr>
            <a:normAutofit fontScale="92500" lnSpcReduction="20000"/>
          </a:bodyPr>
          <a:lstStyle/>
          <a:p>
            <a:pPr marL="0" indent="0">
              <a:lnSpc>
                <a:spcPct val="150000"/>
              </a:lnSpc>
              <a:buNone/>
            </a:pPr>
            <a:r>
              <a:rPr lang="fr-FR" sz="2600" dirty="0"/>
              <a:t>Mme ZH âgée de 24 ans, agricultrice originaire de Sidi Bouzid, consulte pour douleur de l’hypochondre droit à type de pesanteur évoluant depuis 3 mois.</a:t>
            </a:r>
          </a:p>
          <a:p>
            <a:pPr marL="0" indent="0">
              <a:lnSpc>
                <a:spcPct val="150000"/>
              </a:lnSpc>
              <a:buNone/>
            </a:pPr>
            <a:r>
              <a:rPr lang="fr-FR" sz="2600" dirty="0"/>
              <a:t>L'examen, patient apyrétique, anictérique, douleur de l’HCD sans défense.</a:t>
            </a:r>
          </a:p>
          <a:p>
            <a:pPr marL="0" indent="0">
              <a:lnSpc>
                <a:spcPct val="150000"/>
              </a:lnSpc>
              <a:buNone/>
            </a:pPr>
            <a:r>
              <a:rPr lang="fr-FR" sz="2600" dirty="0"/>
              <a:t>Biologie: </a:t>
            </a:r>
          </a:p>
          <a:p>
            <a:pPr marL="0" indent="0">
              <a:lnSpc>
                <a:spcPct val="150000"/>
              </a:lnSpc>
              <a:buNone/>
            </a:pPr>
            <a:r>
              <a:rPr lang="fr-FR" sz="2600" dirty="0"/>
              <a:t> GB= 5950 éléments/mm </a:t>
            </a:r>
          </a:p>
          <a:p>
            <a:pPr marL="0" indent="0">
              <a:lnSpc>
                <a:spcPct val="150000"/>
              </a:lnSpc>
              <a:buNone/>
            </a:pPr>
            <a:r>
              <a:rPr lang="fr-FR" sz="2600" dirty="0"/>
              <a:t> ASAT= 41      ALAT= 35 </a:t>
            </a:r>
          </a:p>
          <a:p>
            <a:pPr marL="0" indent="0">
              <a:lnSpc>
                <a:spcPct val="150000"/>
              </a:lnSpc>
              <a:buNone/>
            </a:pPr>
            <a:r>
              <a:rPr lang="fr-FR" sz="2600" dirty="0"/>
              <a:t> BT = 17         BC = 5</a:t>
            </a:r>
          </a:p>
          <a:p>
            <a:pPr marL="0" indent="0">
              <a:lnSpc>
                <a:spcPct val="150000"/>
              </a:lnSpc>
              <a:buNone/>
            </a:pPr>
            <a:r>
              <a:rPr lang="fr-FR" sz="2600" dirty="0"/>
              <a:t> CRP = 3        Créat = 78 µmol/l</a:t>
            </a:r>
            <a:endParaRPr lang="fr-TN" sz="2400" dirty="0"/>
          </a:p>
        </p:txBody>
      </p:sp>
    </p:spTree>
    <p:extLst>
      <p:ext uri="{BB962C8B-B14F-4D97-AF65-F5344CB8AC3E}">
        <p14:creationId xmlns:p14="http://schemas.microsoft.com/office/powerpoint/2010/main" val="3732039973"/>
      </p:ext>
    </p:extLst>
  </p:cSld>
  <p:clrMapOvr>
    <a:masterClrMapping/>
  </p:clrMapOvr>
</p:sld>
</file>

<file path=ppt/theme/theme1.xml><?xml version="1.0" encoding="utf-8"?>
<a:theme xmlns:a="http://schemas.openxmlformats.org/drawingml/2006/main" name="Rapport d'activité du processu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apport pour la revue de direction" id="{0F48A397-6160-42DF-A8F4-85ADBA1FDF7D}" vid="{43CD138A-F594-42CA-BCEF-CF90C182E6D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Rapport d'activité du processus</Template>
  <TotalTime>8318</TotalTime>
  <Words>3408</Words>
  <Application>Microsoft Office PowerPoint</Application>
  <PresentationFormat>Grand écran</PresentationFormat>
  <Paragraphs>312</Paragraphs>
  <Slides>54</Slides>
  <Notes>12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54</vt:i4>
      </vt:variant>
    </vt:vector>
  </HeadingPairs>
  <TitlesOfParts>
    <vt:vector size="59" baseType="lpstr">
      <vt:lpstr>Arial</vt:lpstr>
      <vt:lpstr>Calibri</vt:lpstr>
      <vt:lpstr>Tahoma</vt:lpstr>
      <vt:lpstr>Wingdings</vt:lpstr>
      <vt:lpstr>Rapport d'activité du processus</vt:lpstr>
      <vt:lpstr>Le kyste hydatique du foie </vt:lpstr>
      <vt:lpstr>﻿Objectifs éducationnels</vt:lpstr>
      <vt:lpstr>﻿Objectifs éducationnels</vt:lpstr>
      <vt:lpstr>Pré-test : </vt:lpstr>
      <vt:lpstr>Pré-test </vt:lpstr>
      <vt:lpstr>Pré-test </vt:lpstr>
      <vt:lpstr>Prétest </vt:lpstr>
      <vt:lpstr>Introduction : </vt:lpstr>
      <vt:lpstr>Vignette clinique :</vt:lpstr>
      <vt:lpstr>QCM 1: Quels sont parmi les éléments de l’anamnèse, ceux qui sont en faveur du KHF? </vt:lpstr>
      <vt:lpstr>Epidémiologie :</vt:lpstr>
      <vt:lpstr>Epidémiologie :</vt:lpstr>
      <vt:lpstr>Physiopathologie :</vt:lpstr>
      <vt:lpstr>Physiopathologie :</vt:lpstr>
      <vt:lpstr>Physiopathologie :</vt:lpstr>
      <vt:lpstr>Présentation PowerPoint</vt:lpstr>
      <vt:lpstr>Cycle naturel du kyste hydatique </vt:lpstr>
      <vt:lpstr>QCM 2 : Une échographie demandé a montré cet aspect, quels sont les réponses justes parmi les suivantes  :</vt:lpstr>
      <vt:lpstr>Classification de Gharbi du KHF</vt:lpstr>
      <vt:lpstr>Classification OMS du KHF</vt:lpstr>
      <vt:lpstr>QCM 3 : Un scanner demandé a montré l’image suivante, quelles sont les réponses justes ?</vt:lpstr>
      <vt:lpstr>Les indications de scanner abdomino- pelvien injecté : </vt:lpstr>
      <vt:lpstr>Aspects TDM du KHF :</vt:lpstr>
      <vt:lpstr>Aspect anatomo-pathologique du kyste hydatique</vt:lpstr>
      <vt:lpstr>Aspect anatomo-pathologique du kyste hydatique</vt:lpstr>
      <vt:lpstr>Aspect anatomo-pathologique du kyste hydatique</vt:lpstr>
      <vt:lpstr> Circonstances de découverte : </vt:lpstr>
      <vt:lpstr>QCM 4 : Quel est votre conduite thérapeutique : </vt:lpstr>
      <vt:lpstr>Sérologie hydatique : </vt:lpstr>
      <vt:lpstr>Bilan pré-Thérapeutique :</vt:lpstr>
      <vt:lpstr>Traitement : Moyens  </vt:lpstr>
      <vt:lpstr>Traitement  chirurgical :   Méthodes </vt:lpstr>
      <vt:lpstr>But du traitement chirurgical:</vt:lpstr>
      <vt:lpstr>Résection dôme saillant : intervention de Lagrot </vt:lpstr>
      <vt:lpstr>Traitement chirurgical radical :</vt:lpstr>
      <vt:lpstr>Vignette 2 :</vt:lpstr>
      <vt:lpstr> QCM 1 :Quelles sont les éléments en faveur de KHF ouvert dans les voies biliaires ?</vt:lpstr>
      <vt:lpstr>Traitement du KHF ouvert dans les voies biliaires</vt:lpstr>
      <vt:lpstr>Traitement du KHF ouvert dans les voies biliaires : traitement de la cavité résiduelle :</vt:lpstr>
      <vt:lpstr>CPO :</vt:lpstr>
      <vt:lpstr>Traitement du KHF ouvert dans les voies biliaires : traitement de la cavité résiduelle :</vt:lpstr>
      <vt:lpstr>KHF ouvert dans le thorax</vt:lpstr>
      <vt:lpstr>Autres complications :</vt:lpstr>
      <vt:lpstr>Résultats du traitement chirurgical :</vt:lpstr>
      <vt:lpstr>Prévention :</vt:lpstr>
      <vt:lpstr>Prévention :</vt:lpstr>
      <vt:lpstr>Prévention :</vt:lpstr>
      <vt:lpstr>Prévention :</vt:lpstr>
      <vt:lpstr>Conclusion :</vt:lpstr>
      <vt:lpstr>Post-test : </vt:lpstr>
      <vt:lpstr>Post-test </vt:lpstr>
      <vt:lpstr>Post-test </vt:lpstr>
      <vt:lpstr>Post-test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Rapport d’activité du processus COMMUNICATION</dc:title>
  <dc:creator>git02</dc:creator>
  <cp:lastModifiedBy>SIALA Rakia</cp:lastModifiedBy>
  <cp:revision>157</cp:revision>
  <dcterms:created xsi:type="dcterms:W3CDTF">2023-11-01T07:51:52Z</dcterms:created>
  <dcterms:modified xsi:type="dcterms:W3CDTF">2025-10-05T16:14:36Z</dcterms:modified>
</cp:coreProperties>
</file>